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5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423" r:id="rId19"/>
    <p:sldId id="424" r:id="rId20"/>
    <p:sldId id="425" r:id="rId21"/>
    <p:sldId id="426" r:id="rId22"/>
    <p:sldId id="427" r:id="rId23"/>
    <p:sldId id="428" r:id="rId24"/>
    <p:sldId id="429" r:id="rId25"/>
    <p:sldId id="430" r:id="rId26"/>
    <p:sldId id="431" r:id="rId27"/>
    <p:sldId id="432" r:id="rId28"/>
    <p:sldId id="433" r:id="rId29"/>
    <p:sldId id="434" r:id="rId30"/>
    <p:sldId id="435" r:id="rId31"/>
    <p:sldId id="436" r:id="rId32"/>
    <p:sldId id="437" r:id="rId33"/>
    <p:sldId id="438" r:id="rId34"/>
    <p:sldId id="439" r:id="rId35"/>
    <p:sldId id="440" r:id="rId36"/>
    <p:sldId id="441" r:id="rId37"/>
    <p:sldId id="442" r:id="rId38"/>
    <p:sldId id="443" r:id="rId39"/>
    <p:sldId id="444" r:id="rId40"/>
    <p:sldId id="445" r:id="rId41"/>
    <p:sldId id="446" r:id="rId42"/>
    <p:sldId id="363" r:id="rId43"/>
    <p:sldId id="399" r:id="rId44"/>
    <p:sldId id="400" r:id="rId45"/>
    <p:sldId id="401" r:id="rId46"/>
    <p:sldId id="402" r:id="rId47"/>
    <p:sldId id="403" r:id="rId48"/>
    <p:sldId id="404" r:id="rId49"/>
    <p:sldId id="405" r:id="rId50"/>
    <p:sldId id="406" r:id="rId51"/>
    <p:sldId id="407" r:id="rId52"/>
    <p:sldId id="408" r:id="rId53"/>
    <p:sldId id="409" r:id="rId54"/>
    <p:sldId id="410" r:id="rId55"/>
    <p:sldId id="411" r:id="rId56"/>
    <p:sldId id="412" r:id="rId57"/>
    <p:sldId id="413" r:id="rId58"/>
    <p:sldId id="382" r:id="rId59"/>
    <p:sldId id="280" r:id="rId60"/>
    <p:sldId id="354" r:id="rId61"/>
    <p:sldId id="355" r:id="rId62"/>
    <p:sldId id="356" r:id="rId63"/>
    <p:sldId id="357" r:id="rId64"/>
    <p:sldId id="358" r:id="rId65"/>
    <p:sldId id="359" r:id="rId66"/>
    <p:sldId id="360" r:id="rId67"/>
    <p:sldId id="361" r:id="rId68"/>
    <p:sldId id="362" r:id="rId6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stierl.PDF\Downloads\grafy_pocty%20studentu%20se%20SV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ia\Desktop\grafy_sprava_centrum_leden%20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stierl.PDF\Desktop\grafy_pocty%20studentu%20se%20SV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31"/>
  <c:chart>
    <c:autoTitleDeleted val="1"/>
    <c:plotArea>
      <c:layout/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shade val="15000"/>
                    <a:satMod val="180000"/>
                  </a:schemeClr>
                </a:gs>
                <a:gs pos="50000">
                  <a:schemeClr val="accent1">
                    <a:shade val="45000"/>
                    <a:satMod val="170000"/>
                  </a:schemeClr>
                </a:gs>
                <a:gs pos="70000">
                  <a:schemeClr val="accent1">
                    <a:tint val="99000"/>
                    <a:shade val="65000"/>
                    <a:satMod val="155000"/>
                  </a:schemeClr>
                </a:gs>
                <a:gs pos="100000">
                  <a:schemeClr val="accent1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1"/>
              <c:layout>
                <c:manualLayout>
                  <c:x val="1.0798119936787077E-2"/>
                  <c:y val="-4.1336561852624458E-2"/>
                </c:manualLayout>
              </c:layout>
              <c:showVal val="1"/>
            </c:dLbl>
            <c:dLbl>
              <c:idx val="2"/>
              <c:layout>
                <c:manualLayout>
                  <c:x val="6.598774842870918E-17"/>
                  <c:y val="-3.5825020272274549E-2"/>
                </c:manualLayout>
              </c:layout>
              <c:showVal val="1"/>
            </c:dLbl>
            <c:dLbl>
              <c:idx val="3"/>
              <c:layout>
                <c:manualLayout>
                  <c:x val="-1.7996866561311791E-3"/>
                  <c:y val="-3.0313478691924588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cs-CZ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List1!$B$19:$B$23</c:f>
              <c:strCache>
                <c:ptCount val="5"/>
                <c:pt idx="0">
                  <c:v>zrakové p.</c:v>
                </c:pt>
                <c:pt idx="1">
                  <c:v>sluchové p.</c:v>
                </c:pt>
                <c:pt idx="2">
                  <c:v>omezení hybnosti</c:v>
                </c:pt>
                <c:pt idx="3">
                  <c:v>SPU</c:v>
                </c:pt>
                <c:pt idx="4">
                  <c:v>jiné duševní p.</c:v>
                </c:pt>
              </c:strCache>
            </c:strRef>
          </c:cat>
          <c:val>
            <c:numRef>
              <c:f>List1!$C$19:$C$23</c:f>
              <c:numCache>
                <c:formatCode>General</c:formatCode>
                <c:ptCount val="5"/>
                <c:pt idx="0">
                  <c:v>27</c:v>
                </c:pt>
                <c:pt idx="1">
                  <c:v>32</c:v>
                </c:pt>
                <c:pt idx="2">
                  <c:v>38</c:v>
                </c:pt>
                <c:pt idx="3">
                  <c:v>43</c:v>
                </c:pt>
                <c:pt idx="4">
                  <c:v>19</c:v>
                </c:pt>
              </c:numCache>
            </c:numRef>
          </c:val>
        </c:ser>
        <c:axId val="74633984"/>
        <c:axId val="74635520"/>
      </c:barChart>
      <c:catAx>
        <c:axId val="7463398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74635520"/>
        <c:crosses val="autoZero"/>
        <c:auto val="1"/>
        <c:lblAlgn val="ctr"/>
        <c:lblOffset val="100"/>
      </c:catAx>
      <c:valAx>
        <c:axId val="74635520"/>
        <c:scaling>
          <c:orientation val="minMax"/>
        </c:scaling>
        <c:axPos val="l"/>
        <c:majorGridlines/>
        <c:numFmt formatCode="General" sourceLinked="1"/>
        <c:tickLblPos val="nextTo"/>
        <c:crossAx val="74633984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7"/>
  <c:chart>
    <c:autoTitleDeleted val="1"/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multiLvlStrRef>
              <c:f>List1!$A$28:$B$56</c:f>
              <c:multiLvlStrCache>
                <c:ptCount val="29"/>
                <c:lvl>
                  <c:pt idx="0">
                    <c:v>A</c:v>
                  </c:pt>
                  <c:pt idx="1">
                    <c:v>C</c:v>
                  </c:pt>
                  <c:pt idx="2">
                    <c:v>D</c:v>
                  </c:pt>
                  <c:pt idx="3">
                    <c:v>E</c:v>
                  </c:pt>
                  <c:pt idx="4">
                    <c:v>A</c:v>
                  </c:pt>
                  <c:pt idx="5">
                    <c:v>B</c:v>
                  </c:pt>
                  <c:pt idx="6">
                    <c:v>C</c:v>
                  </c:pt>
                  <c:pt idx="7">
                    <c:v>D</c:v>
                  </c:pt>
                  <c:pt idx="8">
                    <c:v>E</c:v>
                  </c:pt>
                  <c:pt idx="9">
                    <c:v>B</c:v>
                  </c:pt>
                  <c:pt idx="10">
                    <c:v>C</c:v>
                  </c:pt>
                  <c:pt idx="11">
                    <c:v>D</c:v>
                  </c:pt>
                  <c:pt idx="12">
                    <c:v>E</c:v>
                  </c:pt>
                  <c:pt idx="13">
                    <c:v>D</c:v>
                  </c:pt>
                  <c:pt idx="14">
                    <c:v>E</c:v>
                  </c:pt>
                  <c:pt idx="15">
                    <c:v>B</c:v>
                  </c:pt>
                  <c:pt idx="16">
                    <c:v>C</c:v>
                  </c:pt>
                  <c:pt idx="17">
                    <c:v>A</c:v>
                  </c:pt>
                  <c:pt idx="18">
                    <c:v>B</c:v>
                  </c:pt>
                  <c:pt idx="19">
                    <c:v>C</c:v>
                  </c:pt>
                  <c:pt idx="20">
                    <c:v>D</c:v>
                  </c:pt>
                  <c:pt idx="21">
                    <c:v>E</c:v>
                  </c:pt>
                  <c:pt idx="22">
                    <c:v>B</c:v>
                  </c:pt>
                  <c:pt idx="23">
                    <c:v>C</c:v>
                  </c:pt>
                  <c:pt idx="24">
                    <c:v>D</c:v>
                  </c:pt>
                  <c:pt idx="25">
                    <c:v>A</c:v>
                  </c:pt>
                  <c:pt idx="26">
                    <c:v>B</c:v>
                  </c:pt>
                  <c:pt idx="27">
                    <c:v>D</c:v>
                  </c:pt>
                  <c:pt idx="28">
                    <c:v>E</c:v>
                  </c:pt>
                </c:lvl>
                <c:lvl>
                  <c:pt idx="0">
                    <c:v>CMTF</c:v>
                  </c:pt>
                  <c:pt idx="4">
                    <c:v>FIF</c:v>
                  </c:pt>
                  <c:pt idx="9">
                    <c:v>FTK</c:v>
                  </c:pt>
                  <c:pt idx="13">
                    <c:v>FZV</c:v>
                  </c:pt>
                  <c:pt idx="15">
                    <c:v>LF</c:v>
                  </c:pt>
                  <c:pt idx="17">
                    <c:v>PDF</c:v>
                  </c:pt>
                  <c:pt idx="22">
                    <c:v>PF</c:v>
                  </c:pt>
                  <c:pt idx="25">
                    <c:v>PRF</c:v>
                  </c:pt>
                </c:lvl>
              </c:multiLvlStrCache>
            </c:multiLvlStrRef>
          </c:cat>
          <c:val>
            <c:numRef>
              <c:f>List1!$C$28:$C$56</c:f>
              <c:numCache>
                <c:formatCode>General</c:formatCode>
                <c:ptCount val="29"/>
                <c:pt idx="0">
                  <c:v>6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5</c:v>
                </c:pt>
                <c:pt idx="5">
                  <c:v>4</c:v>
                </c:pt>
                <c:pt idx="6">
                  <c:v>10</c:v>
                </c:pt>
                <c:pt idx="7">
                  <c:v>6</c:v>
                </c:pt>
                <c:pt idx="8">
                  <c:v>3</c:v>
                </c:pt>
                <c:pt idx="9">
                  <c:v>16</c:v>
                </c:pt>
                <c:pt idx="10">
                  <c:v>9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4</c:v>
                </c:pt>
                <c:pt idx="18">
                  <c:v>9</c:v>
                </c:pt>
                <c:pt idx="19">
                  <c:v>6</c:v>
                </c:pt>
                <c:pt idx="20">
                  <c:v>6</c:v>
                </c:pt>
                <c:pt idx="21">
                  <c:v>7</c:v>
                </c:pt>
                <c:pt idx="22">
                  <c:v>1</c:v>
                </c:pt>
                <c:pt idx="23">
                  <c:v>3</c:v>
                </c:pt>
                <c:pt idx="24">
                  <c:v>1</c:v>
                </c:pt>
                <c:pt idx="25">
                  <c:v>3</c:v>
                </c:pt>
                <c:pt idx="26">
                  <c:v>2</c:v>
                </c:pt>
                <c:pt idx="27">
                  <c:v>7</c:v>
                </c:pt>
                <c:pt idx="28">
                  <c:v>5</c:v>
                </c:pt>
              </c:numCache>
            </c:numRef>
          </c:val>
        </c:ser>
        <c:gapWidth val="75"/>
        <c:axId val="76248576"/>
        <c:axId val="76250112"/>
      </c:barChart>
      <c:catAx>
        <c:axId val="76248576"/>
        <c:scaling>
          <c:orientation val="minMax"/>
        </c:scaling>
        <c:axPos val="b"/>
        <c:majorTickMark val="none"/>
        <c:tickLblPos val="nextTo"/>
        <c:crossAx val="76250112"/>
        <c:crosses val="autoZero"/>
        <c:auto val="1"/>
        <c:lblAlgn val="ctr"/>
        <c:lblOffset val="100"/>
      </c:catAx>
      <c:valAx>
        <c:axId val="7625011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6248576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31"/>
  <c:chart>
    <c:autoTitleDeleted val="1"/>
    <c:plotArea>
      <c:layout>
        <c:manualLayout>
          <c:layoutTarget val="inner"/>
          <c:xMode val="edge"/>
          <c:yMode val="edge"/>
          <c:x val="0.11662729658792653"/>
          <c:y val="0.21795166229221349"/>
          <c:w val="0.88337270341207352"/>
          <c:h val="0.68921660834062359"/>
        </c:manualLayout>
      </c:layout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shade val="15000"/>
                    <a:satMod val="180000"/>
                  </a:schemeClr>
                </a:gs>
                <a:gs pos="50000">
                  <a:schemeClr val="accent1">
                    <a:shade val="45000"/>
                    <a:satMod val="170000"/>
                  </a:schemeClr>
                </a:gs>
                <a:gs pos="70000">
                  <a:schemeClr val="accent1">
                    <a:tint val="99000"/>
                    <a:shade val="65000"/>
                    <a:satMod val="155000"/>
                  </a:schemeClr>
                </a:gs>
                <a:gs pos="100000">
                  <a:schemeClr val="accent1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/>
                      <a:t>1</a:t>
                    </a:r>
                    <a:r>
                      <a:rPr lang="en-US"/>
                      <a:t>59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cs-CZ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List1!$N$4:$N$7</c:f>
              <c:strCache>
                <c:ptCount val="4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</c:strCache>
            </c:strRef>
          </c:cat>
          <c:val>
            <c:numRef>
              <c:f>List1!$O$4:$O$7</c:f>
              <c:numCache>
                <c:formatCode>General</c:formatCode>
                <c:ptCount val="4"/>
                <c:pt idx="0">
                  <c:v>56</c:v>
                </c:pt>
                <c:pt idx="1">
                  <c:v>103</c:v>
                </c:pt>
                <c:pt idx="2">
                  <c:v>125</c:v>
                </c:pt>
                <c:pt idx="3">
                  <c:v>155</c:v>
                </c:pt>
              </c:numCache>
            </c:numRef>
          </c:val>
        </c:ser>
        <c:axId val="77008896"/>
        <c:axId val="77010432"/>
      </c:barChart>
      <c:catAx>
        <c:axId val="77008896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77010432"/>
        <c:crosses val="autoZero"/>
        <c:auto val="1"/>
        <c:lblAlgn val="ctr"/>
        <c:lblOffset val="100"/>
      </c:catAx>
      <c:valAx>
        <c:axId val="7701043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7008896"/>
        <c:crosses val="autoZero"/>
        <c:crossBetween val="between"/>
      </c:valAx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24FC49-43C2-4AF8-9A01-1C590E3B550E}" type="doc">
      <dgm:prSet loTypeId="urn:microsoft.com/office/officeart/2005/8/layout/pyramid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0B9A188-E414-4D7F-B4D0-0C627903D45E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cs-CZ" sz="1100" b="1" dirty="0"/>
            <a:t>Rektor UP v Olomouci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cs-CZ" sz="800" b="0" dirty="0" smtClean="0"/>
            <a:t>prof</a:t>
          </a:r>
          <a:r>
            <a:rPr lang="cs-CZ" sz="800" b="0" dirty="0"/>
            <a:t>. Mgr. Jaroslav MILLER, Ph.D. (od 1. 2. 2014)  </a:t>
          </a:r>
        </a:p>
      </dgm:t>
    </dgm:pt>
    <dgm:pt modelId="{5C768D4B-43C2-4C01-BF13-9F0590B6F7B5}" type="parTrans" cxnId="{9AB390FB-5BED-4142-967D-F98E9A4D3B05}">
      <dgm:prSet/>
      <dgm:spPr/>
      <dgm:t>
        <a:bodyPr/>
        <a:lstStyle/>
        <a:p>
          <a:pPr algn="ctr"/>
          <a:endParaRPr lang="cs-CZ"/>
        </a:p>
      </dgm:t>
    </dgm:pt>
    <dgm:pt modelId="{FA6CA833-D52A-4C34-9129-C1197C4D1D8B}" type="sibTrans" cxnId="{9AB390FB-5BED-4142-967D-F98E9A4D3B05}">
      <dgm:prSet/>
      <dgm:spPr/>
      <dgm:t>
        <a:bodyPr/>
        <a:lstStyle/>
        <a:p>
          <a:pPr algn="ctr"/>
          <a:endParaRPr lang="cs-CZ"/>
        </a:p>
      </dgm:t>
    </dgm:pt>
    <dgm:pt modelId="{112852A7-97A9-4A87-8D7B-39F7AF478183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cs-CZ" sz="1100" b="1" dirty="0"/>
            <a:t>Prorektor pro studijní záležitosti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cs-CZ" sz="800" dirty="0"/>
            <a:t>doc. Mgr. </a:t>
          </a:r>
          <a:r>
            <a:rPr lang="cs-CZ" sz="800" dirty="0" err="1"/>
            <a:t>MgA</a:t>
          </a:r>
          <a:r>
            <a:rPr lang="cs-CZ" sz="800" dirty="0"/>
            <a:t>. Vít ZOUHAR, Ph.D.</a:t>
          </a:r>
        </a:p>
      </dgm:t>
    </dgm:pt>
    <dgm:pt modelId="{4AA06FE2-9035-41D8-881A-C5BED70FBAD7}" type="parTrans" cxnId="{30333809-6659-4404-84F7-E9DF4A98FF31}">
      <dgm:prSet/>
      <dgm:spPr/>
      <dgm:t>
        <a:bodyPr/>
        <a:lstStyle/>
        <a:p>
          <a:pPr algn="ctr"/>
          <a:endParaRPr lang="cs-CZ"/>
        </a:p>
      </dgm:t>
    </dgm:pt>
    <dgm:pt modelId="{2DE41BEA-39EA-4375-AD42-18E0B621795E}" type="sibTrans" cxnId="{30333809-6659-4404-84F7-E9DF4A98FF31}">
      <dgm:prSet/>
      <dgm:spPr/>
      <dgm:t>
        <a:bodyPr/>
        <a:lstStyle/>
        <a:p>
          <a:pPr algn="ctr"/>
          <a:endParaRPr lang="cs-CZ"/>
        </a:p>
      </dgm:t>
    </dgm:pt>
    <dgm:pt modelId="{FBE5959E-92AA-4AA8-A4CA-748FACAD10C0}">
      <dgm:prSet custT="1"/>
      <dgm:spPr/>
      <dgm:t>
        <a:bodyPr/>
        <a:lstStyle/>
        <a:p>
          <a:pPr algn="ctr"/>
          <a:r>
            <a:rPr lang="cs-CZ" sz="1100" b="1" dirty="0" smtClean="0"/>
            <a:t>Koordinátoři </a:t>
          </a:r>
        </a:p>
        <a:p>
          <a:pPr algn="ctr"/>
          <a:r>
            <a:rPr lang="cs-CZ" sz="1100" b="1" dirty="0" smtClean="0"/>
            <a:t> </a:t>
          </a:r>
          <a:r>
            <a:rPr lang="cs-CZ" sz="800" b="0" dirty="0" smtClean="0"/>
            <a:t>1 – pro studenty se SP, 1 pro ZP, 1 pro TP, 1 pro studenty s NKS, PAS a dalšími nemocemi; 2 – na FTK (1 pro SP + 1 pro ostatní kategorie)</a:t>
          </a:r>
          <a:endParaRPr lang="cs-CZ" sz="1100" dirty="0"/>
        </a:p>
      </dgm:t>
    </dgm:pt>
    <dgm:pt modelId="{592569D8-1071-414E-9599-884063E08B0B}" type="parTrans" cxnId="{2EDB7711-FB8E-4D2B-AF3E-EB3FDE35612C}">
      <dgm:prSet/>
      <dgm:spPr/>
      <dgm:t>
        <a:bodyPr/>
        <a:lstStyle/>
        <a:p>
          <a:pPr algn="ctr"/>
          <a:endParaRPr lang="cs-CZ"/>
        </a:p>
      </dgm:t>
    </dgm:pt>
    <dgm:pt modelId="{29CE0B9E-44DE-425A-A72A-A748FF8BDCDA}" type="sibTrans" cxnId="{2EDB7711-FB8E-4D2B-AF3E-EB3FDE35612C}">
      <dgm:prSet/>
      <dgm:spPr/>
      <dgm:t>
        <a:bodyPr/>
        <a:lstStyle/>
        <a:p>
          <a:pPr algn="ctr"/>
          <a:endParaRPr lang="cs-CZ"/>
        </a:p>
      </dgm:t>
    </dgm:pt>
    <dgm:pt modelId="{46F763F9-9D49-428D-AD7C-26957BCE50B8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cs-CZ" sz="1100" b="1"/>
            <a:t>Ředitel Centra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cs-CZ" sz="1100" b="1"/>
            <a:t>a administrativní pracovník CPSSP</a:t>
          </a:r>
          <a:endParaRPr lang="cs-CZ" sz="1100"/>
        </a:p>
      </dgm:t>
    </dgm:pt>
    <dgm:pt modelId="{3CDB1055-D141-4871-BAD8-75EB074D6F44}" type="parTrans" cxnId="{1F8322B0-AA24-4CD6-AD9B-64A66B3B55A2}">
      <dgm:prSet/>
      <dgm:spPr/>
      <dgm:t>
        <a:bodyPr/>
        <a:lstStyle/>
        <a:p>
          <a:pPr algn="ctr"/>
          <a:endParaRPr lang="cs-CZ"/>
        </a:p>
      </dgm:t>
    </dgm:pt>
    <dgm:pt modelId="{B3134537-97C4-48ED-810D-F405A43B8F3A}" type="sibTrans" cxnId="{1F8322B0-AA24-4CD6-AD9B-64A66B3B55A2}">
      <dgm:prSet/>
      <dgm:spPr/>
      <dgm:t>
        <a:bodyPr/>
        <a:lstStyle/>
        <a:p>
          <a:pPr algn="ctr"/>
          <a:endParaRPr lang="cs-CZ"/>
        </a:p>
      </dgm:t>
    </dgm:pt>
    <dgm:pt modelId="{85B307C2-1462-40D7-B831-79A300899578}">
      <dgm:prSet custT="1"/>
      <dgm:spPr/>
      <dgm:t>
        <a:bodyPr/>
        <a:lstStyle/>
        <a:p>
          <a:pPr algn="ctr"/>
          <a:r>
            <a:rPr lang="cs-CZ" sz="1100" b="1" dirty="0"/>
            <a:t>Poskytovatelé </a:t>
          </a:r>
          <a:r>
            <a:rPr lang="cs-CZ" sz="1100" b="1" dirty="0" smtClean="0"/>
            <a:t>služeb</a:t>
          </a:r>
        </a:p>
        <a:p>
          <a:pPr algn="ctr"/>
          <a:r>
            <a:rPr lang="cs-CZ" sz="800" b="0" dirty="0" smtClean="0"/>
            <a:t>2 tlumočníci znakového jazyka, cca 40 asistentů a další odborníci (z oblasti logopedie, </a:t>
          </a:r>
          <a:r>
            <a:rPr lang="cs-CZ" sz="800" b="0" dirty="0" err="1" smtClean="0"/>
            <a:t>surdopedie</a:t>
          </a:r>
          <a:r>
            <a:rPr lang="cs-CZ" sz="800" b="0" dirty="0" smtClean="0"/>
            <a:t>, případně psychologie…)</a:t>
          </a:r>
          <a:endParaRPr lang="cs-CZ" sz="800" b="0" dirty="0"/>
        </a:p>
      </dgm:t>
    </dgm:pt>
    <dgm:pt modelId="{97E5AE7C-3228-4C2C-ABEB-CCA6FFD70D86}" type="parTrans" cxnId="{6220D4F4-71FC-485A-80FD-6E39586CD665}">
      <dgm:prSet/>
      <dgm:spPr/>
      <dgm:t>
        <a:bodyPr/>
        <a:lstStyle/>
        <a:p>
          <a:pPr algn="ctr"/>
          <a:endParaRPr lang="cs-CZ"/>
        </a:p>
      </dgm:t>
    </dgm:pt>
    <dgm:pt modelId="{BFB83AD6-8E2F-4A4B-9950-D3E77B1F7C8F}" type="sibTrans" cxnId="{6220D4F4-71FC-485A-80FD-6E39586CD665}">
      <dgm:prSet/>
      <dgm:spPr/>
      <dgm:t>
        <a:bodyPr/>
        <a:lstStyle/>
        <a:p>
          <a:pPr algn="ctr"/>
          <a:endParaRPr lang="cs-CZ"/>
        </a:p>
      </dgm:t>
    </dgm:pt>
    <dgm:pt modelId="{2688CD00-A6A3-4C7B-B875-AEB8EE4364E4}" type="pres">
      <dgm:prSet presAssocID="{FC24FC49-43C2-4AF8-9A01-1C590E3B550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cs-CZ"/>
        </a:p>
      </dgm:t>
    </dgm:pt>
    <dgm:pt modelId="{04735F14-BF5D-4067-8FA0-3026BFCF6F15}" type="pres">
      <dgm:prSet presAssocID="{FC24FC49-43C2-4AF8-9A01-1C590E3B550E}" presName="pyramid" presStyleLbl="node1" presStyleIdx="0" presStyleCnt="1"/>
      <dgm:spPr/>
      <dgm:t>
        <a:bodyPr/>
        <a:lstStyle/>
        <a:p>
          <a:endParaRPr lang="cs-CZ"/>
        </a:p>
      </dgm:t>
    </dgm:pt>
    <dgm:pt modelId="{CE19B791-C72B-4DBA-80A5-117EC13D8794}" type="pres">
      <dgm:prSet presAssocID="{FC24FC49-43C2-4AF8-9A01-1C590E3B550E}" presName="theList" presStyleCnt="0"/>
      <dgm:spPr/>
    </dgm:pt>
    <dgm:pt modelId="{AD01F047-0D91-40BE-B3E0-66971CB52A42}" type="pres">
      <dgm:prSet presAssocID="{10B9A188-E414-4D7F-B4D0-0C627903D45E}" presName="aNode" presStyleLbl="fgAcc1" presStyleIdx="0" presStyleCnt="5" custScaleX="12402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D39AB1-BF6C-445C-B1F8-4B13023C1D90}" type="pres">
      <dgm:prSet presAssocID="{10B9A188-E414-4D7F-B4D0-0C627903D45E}" presName="aSpace" presStyleCnt="0"/>
      <dgm:spPr/>
    </dgm:pt>
    <dgm:pt modelId="{2E2FFCE0-7CB9-46F7-9550-8FA558E82011}" type="pres">
      <dgm:prSet presAssocID="{112852A7-97A9-4A87-8D7B-39F7AF478183}" presName="aNode" presStyleLbl="fgAcc1" presStyleIdx="1" presStyleCnt="5" custScaleX="12495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11F45BB-C001-4A59-9C9C-7DD75F90BA45}" type="pres">
      <dgm:prSet presAssocID="{112852A7-97A9-4A87-8D7B-39F7AF478183}" presName="aSpace" presStyleCnt="0"/>
      <dgm:spPr/>
    </dgm:pt>
    <dgm:pt modelId="{90F69E5C-07B9-435C-8FE6-DD4A41B94E57}" type="pres">
      <dgm:prSet presAssocID="{46F763F9-9D49-428D-AD7C-26957BCE50B8}" presName="aNode" presStyleLbl="fgAcc1" presStyleIdx="2" presStyleCnt="5" custScaleX="12720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4D28BE4-56C1-4A14-8AAA-70A79785FB5F}" type="pres">
      <dgm:prSet presAssocID="{46F763F9-9D49-428D-AD7C-26957BCE50B8}" presName="aSpace" presStyleCnt="0"/>
      <dgm:spPr/>
    </dgm:pt>
    <dgm:pt modelId="{0C288479-7264-4C85-8666-3913BEEF22E7}" type="pres">
      <dgm:prSet presAssocID="{FBE5959E-92AA-4AA8-A4CA-748FACAD10C0}" presName="aNode" presStyleLbl="fgAcc1" presStyleIdx="3" presStyleCnt="5" custScaleX="12848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5052119-05EC-49AA-ADAF-2FE81912AE08}" type="pres">
      <dgm:prSet presAssocID="{FBE5959E-92AA-4AA8-A4CA-748FACAD10C0}" presName="aSpace" presStyleCnt="0"/>
      <dgm:spPr/>
    </dgm:pt>
    <dgm:pt modelId="{C06BED40-5367-4246-BA2F-8D794EE3DDF0}" type="pres">
      <dgm:prSet presAssocID="{85B307C2-1462-40D7-B831-79A300899578}" presName="aNode" presStyleLbl="fgAcc1" presStyleIdx="4" presStyleCnt="5" custScaleX="12814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72B976-DB5D-4067-B3F0-213FE82E2311}" type="pres">
      <dgm:prSet presAssocID="{85B307C2-1462-40D7-B831-79A300899578}" presName="aSpace" presStyleCnt="0"/>
      <dgm:spPr/>
    </dgm:pt>
  </dgm:ptLst>
  <dgm:cxnLst>
    <dgm:cxn modelId="{30333809-6659-4404-84F7-E9DF4A98FF31}" srcId="{FC24FC49-43C2-4AF8-9A01-1C590E3B550E}" destId="{112852A7-97A9-4A87-8D7B-39F7AF478183}" srcOrd="1" destOrd="0" parTransId="{4AA06FE2-9035-41D8-881A-C5BED70FBAD7}" sibTransId="{2DE41BEA-39EA-4375-AD42-18E0B621795E}"/>
    <dgm:cxn modelId="{3AD07DC7-7C9A-4189-BB60-5AB186B132CB}" type="presOf" srcId="{85B307C2-1462-40D7-B831-79A300899578}" destId="{C06BED40-5367-4246-BA2F-8D794EE3DDF0}" srcOrd="0" destOrd="0" presId="urn:microsoft.com/office/officeart/2005/8/layout/pyramid2"/>
    <dgm:cxn modelId="{B9A41188-595F-492D-8FBA-A9782A308820}" type="presOf" srcId="{FC24FC49-43C2-4AF8-9A01-1C590E3B550E}" destId="{2688CD00-A6A3-4C7B-B875-AEB8EE4364E4}" srcOrd="0" destOrd="0" presId="urn:microsoft.com/office/officeart/2005/8/layout/pyramid2"/>
    <dgm:cxn modelId="{82FAAA42-2AAE-4977-A8A9-803934D81C77}" type="presOf" srcId="{112852A7-97A9-4A87-8D7B-39F7AF478183}" destId="{2E2FFCE0-7CB9-46F7-9550-8FA558E82011}" srcOrd="0" destOrd="0" presId="urn:microsoft.com/office/officeart/2005/8/layout/pyramid2"/>
    <dgm:cxn modelId="{9AB390FB-5BED-4142-967D-F98E9A4D3B05}" srcId="{FC24FC49-43C2-4AF8-9A01-1C590E3B550E}" destId="{10B9A188-E414-4D7F-B4D0-0C627903D45E}" srcOrd="0" destOrd="0" parTransId="{5C768D4B-43C2-4C01-BF13-9F0590B6F7B5}" sibTransId="{FA6CA833-D52A-4C34-9129-C1197C4D1D8B}"/>
    <dgm:cxn modelId="{DD39632F-A92C-4547-B580-7D36359B584E}" type="presOf" srcId="{FBE5959E-92AA-4AA8-A4CA-748FACAD10C0}" destId="{0C288479-7264-4C85-8666-3913BEEF22E7}" srcOrd="0" destOrd="0" presId="urn:microsoft.com/office/officeart/2005/8/layout/pyramid2"/>
    <dgm:cxn modelId="{1F8322B0-AA24-4CD6-AD9B-64A66B3B55A2}" srcId="{FC24FC49-43C2-4AF8-9A01-1C590E3B550E}" destId="{46F763F9-9D49-428D-AD7C-26957BCE50B8}" srcOrd="2" destOrd="0" parTransId="{3CDB1055-D141-4871-BAD8-75EB074D6F44}" sibTransId="{B3134537-97C4-48ED-810D-F405A43B8F3A}"/>
    <dgm:cxn modelId="{6220D4F4-71FC-485A-80FD-6E39586CD665}" srcId="{FC24FC49-43C2-4AF8-9A01-1C590E3B550E}" destId="{85B307C2-1462-40D7-B831-79A300899578}" srcOrd="4" destOrd="0" parTransId="{97E5AE7C-3228-4C2C-ABEB-CCA6FFD70D86}" sibTransId="{BFB83AD6-8E2F-4A4B-9950-D3E77B1F7C8F}"/>
    <dgm:cxn modelId="{89D9BF1B-C7B3-493F-A5E8-640B20FFED4C}" type="presOf" srcId="{46F763F9-9D49-428D-AD7C-26957BCE50B8}" destId="{90F69E5C-07B9-435C-8FE6-DD4A41B94E57}" srcOrd="0" destOrd="0" presId="urn:microsoft.com/office/officeart/2005/8/layout/pyramid2"/>
    <dgm:cxn modelId="{F8C58B97-0E54-4947-9EDB-D806851DFF61}" type="presOf" srcId="{10B9A188-E414-4D7F-B4D0-0C627903D45E}" destId="{AD01F047-0D91-40BE-B3E0-66971CB52A42}" srcOrd="0" destOrd="0" presId="urn:microsoft.com/office/officeart/2005/8/layout/pyramid2"/>
    <dgm:cxn modelId="{2EDB7711-FB8E-4D2B-AF3E-EB3FDE35612C}" srcId="{FC24FC49-43C2-4AF8-9A01-1C590E3B550E}" destId="{FBE5959E-92AA-4AA8-A4CA-748FACAD10C0}" srcOrd="3" destOrd="0" parTransId="{592569D8-1071-414E-9599-884063E08B0B}" sibTransId="{29CE0B9E-44DE-425A-A72A-A748FF8BDCDA}"/>
    <dgm:cxn modelId="{9A7B0E0B-DFD3-449B-833F-AD144BFD1925}" type="presParOf" srcId="{2688CD00-A6A3-4C7B-B875-AEB8EE4364E4}" destId="{04735F14-BF5D-4067-8FA0-3026BFCF6F15}" srcOrd="0" destOrd="0" presId="urn:microsoft.com/office/officeart/2005/8/layout/pyramid2"/>
    <dgm:cxn modelId="{83139629-8921-4E03-961B-13B2AF792534}" type="presParOf" srcId="{2688CD00-A6A3-4C7B-B875-AEB8EE4364E4}" destId="{CE19B791-C72B-4DBA-80A5-117EC13D8794}" srcOrd="1" destOrd="0" presId="urn:microsoft.com/office/officeart/2005/8/layout/pyramid2"/>
    <dgm:cxn modelId="{B3C0DFCB-3EFF-48CA-A742-1A26F49E2867}" type="presParOf" srcId="{CE19B791-C72B-4DBA-80A5-117EC13D8794}" destId="{AD01F047-0D91-40BE-B3E0-66971CB52A42}" srcOrd="0" destOrd="0" presId="urn:microsoft.com/office/officeart/2005/8/layout/pyramid2"/>
    <dgm:cxn modelId="{8F42E642-D8CF-4D6B-AF35-D8119DD88665}" type="presParOf" srcId="{CE19B791-C72B-4DBA-80A5-117EC13D8794}" destId="{72D39AB1-BF6C-445C-B1F8-4B13023C1D90}" srcOrd="1" destOrd="0" presId="urn:microsoft.com/office/officeart/2005/8/layout/pyramid2"/>
    <dgm:cxn modelId="{2A6EB0F4-12BA-48C1-AB53-20F03C116E7E}" type="presParOf" srcId="{CE19B791-C72B-4DBA-80A5-117EC13D8794}" destId="{2E2FFCE0-7CB9-46F7-9550-8FA558E82011}" srcOrd="2" destOrd="0" presId="urn:microsoft.com/office/officeart/2005/8/layout/pyramid2"/>
    <dgm:cxn modelId="{530E68F7-5F6B-416B-9F81-D30D8B2ECAEC}" type="presParOf" srcId="{CE19B791-C72B-4DBA-80A5-117EC13D8794}" destId="{A11F45BB-C001-4A59-9C9C-7DD75F90BA45}" srcOrd="3" destOrd="0" presId="urn:microsoft.com/office/officeart/2005/8/layout/pyramid2"/>
    <dgm:cxn modelId="{65E62FAD-E8CB-47FD-8CF7-835F148C4089}" type="presParOf" srcId="{CE19B791-C72B-4DBA-80A5-117EC13D8794}" destId="{90F69E5C-07B9-435C-8FE6-DD4A41B94E57}" srcOrd="4" destOrd="0" presId="urn:microsoft.com/office/officeart/2005/8/layout/pyramid2"/>
    <dgm:cxn modelId="{A7BFD5D9-8123-4630-AA88-9A173D04E902}" type="presParOf" srcId="{CE19B791-C72B-4DBA-80A5-117EC13D8794}" destId="{A4D28BE4-56C1-4A14-8AAA-70A79785FB5F}" srcOrd="5" destOrd="0" presId="urn:microsoft.com/office/officeart/2005/8/layout/pyramid2"/>
    <dgm:cxn modelId="{6F8CC8BA-4942-48A9-8A4C-2AE68FEE1D81}" type="presParOf" srcId="{CE19B791-C72B-4DBA-80A5-117EC13D8794}" destId="{0C288479-7264-4C85-8666-3913BEEF22E7}" srcOrd="6" destOrd="0" presId="urn:microsoft.com/office/officeart/2005/8/layout/pyramid2"/>
    <dgm:cxn modelId="{C3A2076B-425A-46DB-A5F0-ADBE3D983237}" type="presParOf" srcId="{CE19B791-C72B-4DBA-80A5-117EC13D8794}" destId="{55052119-05EC-49AA-ADAF-2FE81912AE08}" srcOrd="7" destOrd="0" presId="urn:microsoft.com/office/officeart/2005/8/layout/pyramid2"/>
    <dgm:cxn modelId="{4F9424AD-B233-47FB-B95E-DE5FA0E78E12}" type="presParOf" srcId="{CE19B791-C72B-4DBA-80A5-117EC13D8794}" destId="{C06BED40-5367-4246-BA2F-8D794EE3DDF0}" srcOrd="8" destOrd="0" presId="urn:microsoft.com/office/officeart/2005/8/layout/pyramid2"/>
    <dgm:cxn modelId="{49E363D6-5AFD-4DD7-9082-0917A601D294}" type="presParOf" srcId="{CE19B791-C72B-4DBA-80A5-117EC13D8794}" destId="{3772B976-DB5D-4067-B3F0-213FE82E2311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735F14-BF5D-4067-8FA0-3026BFCF6F15}">
      <dsp:nvSpPr>
        <dsp:cNvPr id="0" name=""/>
        <dsp:cNvSpPr/>
      </dsp:nvSpPr>
      <dsp:spPr>
        <a:xfrm>
          <a:off x="923544" y="0"/>
          <a:ext cx="4954364" cy="495436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01F047-0D91-40BE-B3E0-66971CB52A42}">
      <dsp:nvSpPr>
        <dsp:cNvPr id="0" name=""/>
        <dsp:cNvSpPr/>
      </dsp:nvSpPr>
      <dsp:spPr>
        <a:xfrm>
          <a:off x="3013899" y="495920"/>
          <a:ext cx="3993990" cy="7044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100" b="1" kern="1200" dirty="0"/>
            <a:t>Rektor UP v Olomouci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800" b="0" kern="1200" dirty="0" smtClean="0"/>
            <a:t>prof</a:t>
          </a:r>
          <a:r>
            <a:rPr lang="cs-CZ" sz="800" b="0" kern="1200" dirty="0"/>
            <a:t>. Mgr. Jaroslav MILLER, Ph.D. (od 1. 2. 2014)  </a:t>
          </a:r>
        </a:p>
      </dsp:txBody>
      <dsp:txXfrm>
        <a:off x="3013899" y="495920"/>
        <a:ext cx="3993990" cy="704448"/>
      </dsp:txXfrm>
    </dsp:sp>
    <dsp:sp modelId="{2E2FFCE0-7CB9-46F7-9550-8FA558E82011}">
      <dsp:nvSpPr>
        <dsp:cNvPr id="0" name=""/>
        <dsp:cNvSpPr/>
      </dsp:nvSpPr>
      <dsp:spPr>
        <a:xfrm>
          <a:off x="2998909" y="1288424"/>
          <a:ext cx="4023971" cy="7044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100" b="1" kern="1200" dirty="0"/>
            <a:t>Prorektor pro studijní záležitosti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800" kern="1200" dirty="0"/>
            <a:t>doc. Mgr. </a:t>
          </a:r>
          <a:r>
            <a:rPr lang="cs-CZ" sz="800" kern="1200" dirty="0" err="1"/>
            <a:t>MgA</a:t>
          </a:r>
          <a:r>
            <a:rPr lang="cs-CZ" sz="800" kern="1200" dirty="0"/>
            <a:t>. Vít ZOUHAR, Ph.D.</a:t>
          </a:r>
        </a:p>
      </dsp:txBody>
      <dsp:txXfrm>
        <a:off x="2998909" y="1288424"/>
        <a:ext cx="4023971" cy="704448"/>
      </dsp:txXfrm>
    </dsp:sp>
    <dsp:sp modelId="{90F69E5C-07B9-435C-8FE6-DD4A41B94E57}">
      <dsp:nvSpPr>
        <dsp:cNvPr id="0" name=""/>
        <dsp:cNvSpPr/>
      </dsp:nvSpPr>
      <dsp:spPr>
        <a:xfrm>
          <a:off x="2962615" y="2080929"/>
          <a:ext cx="4096557" cy="7044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100" b="1" kern="1200"/>
            <a:t>Ředitel Centra 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100" b="1" kern="1200"/>
            <a:t>a administrativní pracovník CPSSP</a:t>
          </a:r>
          <a:endParaRPr lang="cs-CZ" sz="1100" kern="1200"/>
        </a:p>
      </dsp:txBody>
      <dsp:txXfrm>
        <a:off x="2962615" y="2080929"/>
        <a:ext cx="4096557" cy="704448"/>
      </dsp:txXfrm>
    </dsp:sp>
    <dsp:sp modelId="{0C288479-7264-4C85-8666-3913BEEF22E7}">
      <dsp:nvSpPr>
        <dsp:cNvPr id="0" name=""/>
        <dsp:cNvSpPr/>
      </dsp:nvSpPr>
      <dsp:spPr>
        <a:xfrm>
          <a:off x="2942102" y="2873434"/>
          <a:ext cx="4137585" cy="7044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 smtClean="0"/>
            <a:t>Koordinátoři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 smtClean="0"/>
            <a:t> </a:t>
          </a:r>
          <a:r>
            <a:rPr lang="cs-CZ" sz="800" b="0" kern="1200" dirty="0" smtClean="0"/>
            <a:t>1 – pro studenty se SP, 1 pro ZP, 1 pro TP, 1 pro studenty s NKS, PAS a dalšími nemocemi; 2 – na FTK (1 pro SP + 1 pro ostatní kategorie)</a:t>
          </a:r>
          <a:endParaRPr lang="cs-CZ" sz="1100" kern="1200" dirty="0"/>
        </a:p>
      </dsp:txBody>
      <dsp:txXfrm>
        <a:off x="2942102" y="2873434"/>
        <a:ext cx="4137585" cy="704448"/>
      </dsp:txXfrm>
    </dsp:sp>
    <dsp:sp modelId="{C06BED40-5367-4246-BA2F-8D794EE3DDF0}">
      <dsp:nvSpPr>
        <dsp:cNvPr id="0" name=""/>
        <dsp:cNvSpPr/>
      </dsp:nvSpPr>
      <dsp:spPr>
        <a:xfrm>
          <a:off x="2947512" y="3665939"/>
          <a:ext cx="4126764" cy="7044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/>
            <a:t>Poskytovatelé </a:t>
          </a:r>
          <a:r>
            <a:rPr lang="cs-CZ" sz="1100" b="1" kern="1200" dirty="0" smtClean="0"/>
            <a:t>služeb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b="0" kern="1200" dirty="0" smtClean="0"/>
            <a:t>2 tlumočníci znakového jazyka, cca 40 asistentů a další odborníci (z oblasti logopedie, </a:t>
          </a:r>
          <a:r>
            <a:rPr lang="cs-CZ" sz="800" b="0" kern="1200" dirty="0" err="1" smtClean="0"/>
            <a:t>surdopedie</a:t>
          </a:r>
          <a:r>
            <a:rPr lang="cs-CZ" sz="800" b="0" kern="1200" dirty="0" smtClean="0"/>
            <a:t>, případně psychologie…)</a:t>
          </a:r>
          <a:endParaRPr lang="cs-CZ" sz="800" b="0" kern="1200" dirty="0"/>
        </a:p>
      </dsp:txBody>
      <dsp:txXfrm>
        <a:off x="2947512" y="3665939"/>
        <a:ext cx="4126764" cy="704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197F09-86DF-4FFE-8134-5B4FB2F9CF32}" type="datetimeFigureOut">
              <a:rPr lang="cs-CZ" smtClean="0"/>
              <a:pPr/>
              <a:t>6.3.2015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B23A57-EBAE-4684-AFD9-538AABE3CC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97F09-86DF-4FFE-8134-5B4FB2F9CF32}" type="datetimeFigureOut">
              <a:rPr lang="cs-CZ" smtClean="0"/>
              <a:pPr/>
              <a:t>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23A57-EBAE-4684-AFD9-538AABE3CC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97F09-86DF-4FFE-8134-5B4FB2F9CF32}" type="datetimeFigureOut">
              <a:rPr lang="cs-CZ" smtClean="0"/>
              <a:pPr/>
              <a:t>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23A57-EBAE-4684-AFD9-538AABE3CC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97F09-86DF-4FFE-8134-5B4FB2F9CF32}" type="datetimeFigureOut">
              <a:rPr lang="cs-CZ" smtClean="0"/>
              <a:pPr/>
              <a:t>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23A57-EBAE-4684-AFD9-538AABE3CC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97F09-86DF-4FFE-8134-5B4FB2F9CF32}" type="datetimeFigureOut">
              <a:rPr lang="cs-CZ" smtClean="0"/>
              <a:pPr/>
              <a:t>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23A57-EBAE-4684-AFD9-538AABE3CC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97F09-86DF-4FFE-8134-5B4FB2F9CF32}" type="datetimeFigureOut">
              <a:rPr lang="cs-CZ" smtClean="0"/>
              <a:pPr/>
              <a:t>6.3.2015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23A57-EBAE-4684-AFD9-538AABE3CC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97F09-86DF-4FFE-8134-5B4FB2F9CF32}" type="datetimeFigureOut">
              <a:rPr lang="cs-CZ" smtClean="0"/>
              <a:pPr/>
              <a:t>6.3.2015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23A57-EBAE-4684-AFD9-538AABE3CC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97F09-86DF-4FFE-8134-5B4FB2F9CF32}" type="datetimeFigureOut">
              <a:rPr lang="cs-CZ" smtClean="0"/>
              <a:pPr/>
              <a:t>6.3.2015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23A57-EBAE-4684-AFD9-538AABE3CC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97F09-86DF-4FFE-8134-5B4FB2F9CF32}" type="datetimeFigureOut">
              <a:rPr lang="cs-CZ" smtClean="0"/>
              <a:pPr/>
              <a:t>6.3.2015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23A57-EBAE-4684-AFD9-538AABE3CC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C197F09-86DF-4FFE-8134-5B4FB2F9CF32}" type="datetimeFigureOut">
              <a:rPr lang="cs-CZ" smtClean="0"/>
              <a:pPr/>
              <a:t>6.3.2015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23A57-EBAE-4684-AFD9-538AABE3CC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197F09-86DF-4FFE-8134-5B4FB2F9CF32}" type="datetimeFigureOut">
              <a:rPr lang="cs-CZ" smtClean="0"/>
              <a:pPr/>
              <a:t>6.3.2015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0B23A57-EBAE-4684-AFD9-538AABE3CC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C197F09-86DF-4FFE-8134-5B4FB2F9CF32}" type="datetimeFigureOut">
              <a:rPr lang="cs-CZ" smtClean="0"/>
              <a:pPr/>
              <a:t>6.3.2015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0B23A57-EBAE-4684-AFD9-538AABE3CC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s.upol.cz/" TargetMode="External"/><Relationship Id="rId2" Type="http://schemas.openxmlformats.org/officeDocument/2006/relationships/hyperlink" Target="mailto:kuceraenator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podpora.upol.cz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ps.upol.cz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s.upol.cz/" TargetMode="External"/><Relationship Id="rId2" Type="http://schemas.openxmlformats.org/officeDocument/2006/relationships/hyperlink" Target="mailto:H.Majerova@seznam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ps.upol.cz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ucia.pastierikova@upol.cz" TargetMode="External"/><Relationship Id="rId2" Type="http://schemas.openxmlformats.org/officeDocument/2006/relationships/hyperlink" Target="mailto:lucia.pastierikova@seznam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cps.upol.cz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209757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Centrum podpory studentů se specifickými potřebami na UP v Olomouci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365104"/>
            <a:ext cx="7772400" cy="609481"/>
          </a:xfrm>
        </p:spPr>
        <p:txBody>
          <a:bodyPr/>
          <a:lstStyle/>
          <a:p>
            <a:r>
              <a:rPr lang="cs-CZ" dirty="0" smtClean="0"/>
              <a:t>Lucia Pastieriková</a:t>
            </a:r>
            <a:endParaRPr lang="cs-CZ" dirty="0"/>
          </a:p>
        </p:txBody>
      </p:sp>
      <p:pic>
        <p:nvPicPr>
          <p:cNvPr id="4" name="Obrázek 3" descr="OPVK_hor_zakladni_logolink_CB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53556"/>
            <a:ext cx="4464496" cy="9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683568" y="692696"/>
            <a:ext cx="7772400" cy="936104"/>
          </a:xfrm>
          <a:prstGeom prst="rect">
            <a:avLst/>
          </a:prstGeom>
        </p:spPr>
        <p:txBody>
          <a:bodyPr vert="horz" lIns="45720" rIns="45720">
            <a:normAutofit fontScale="70000" lnSpcReduction="20000"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dirty="0"/>
              <a:t>Rozšíření možností při přijímání a studiu osob se specifickými vzdělávacími potřebami na Univerzitě Palackého v </a:t>
            </a:r>
            <a:r>
              <a:rPr lang="cs-CZ" dirty="0" smtClean="0"/>
              <a:t>Olomouci</a:t>
            </a:r>
          </a:p>
          <a:p>
            <a:r>
              <a:rPr lang="cs-CZ" dirty="0"/>
              <a:t>CZ.1.07/2.2.00/29.0017</a:t>
            </a:r>
          </a:p>
        </p:txBody>
      </p:sp>
    </p:spTree>
    <p:extLst>
      <p:ext uri="{BB962C8B-B14F-4D97-AF65-F5344CB8AC3E}">
        <p14:creationId xmlns:p14="http://schemas.microsoft.com/office/powerpoint/2010/main" xmlns="" val="2046528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ástupný symbol pro obsah 1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3960812"/>
          </a:xfrm>
        </p:spPr>
        <p:txBody>
          <a:bodyPr/>
          <a:lstStyle/>
          <a:p>
            <a:pPr algn="just"/>
            <a:r>
              <a:rPr lang="cs-CZ" sz="2000" b="1" smtClean="0"/>
              <a:t>Odezírání</a:t>
            </a:r>
            <a:r>
              <a:rPr lang="cs-CZ" sz="2000" smtClean="0"/>
              <a:t> je nejčastější způsob, který většina studentů se sluchovým postižením ke komunikaci se slyšícími lidmi využívá. </a:t>
            </a:r>
          </a:p>
          <a:p>
            <a:pPr algn="just"/>
            <a:endParaRPr lang="cs-CZ" sz="2000" smtClean="0"/>
          </a:p>
          <a:p>
            <a:pPr algn="just"/>
            <a:r>
              <a:rPr lang="cs-CZ" sz="2000" b="1" smtClean="0"/>
              <a:t>Odezírání je schopnost vnímat mluvenou řeč zrakem z pohybů úst.</a:t>
            </a:r>
            <a:r>
              <a:rPr lang="cs-CZ" sz="2000" smtClean="0"/>
              <a:t> Toto ,,čtení z úst“ však není stoprocentní. Obsah sdělení si musí odezírající odhadnout z kontextu. </a:t>
            </a:r>
          </a:p>
          <a:p>
            <a:pPr algn="just"/>
            <a:endParaRPr lang="cs-CZ" sz="2000" smtClean="0"/>
          </a:p>
          <a:p>
            <a:pPr algn="just"/>
            <a:r>
              <a:rPr lang="cs-CZ" sz="2000" smtClean="0"/>
              <a:t>Důležitá je </a:t>
            </a:r>
            <a:r>
              <a:rPr lang="cs-CZ" sz="2000" b="1" smtClean="0"/>
              <a:t>znalost tématu a kontextu</a:t>
            </a:r>
            <a:r>
              <a:rPr lang="cs-CZ" sz="2000" smtClean="0"/>
              <a:t>. Odezírající, by měl vždy studenta předem seznámit s tématem promluvy a během hovoru vždy jasně a srozumitelně oznamovat změnu tématu.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Mluvení a schopnost odezírání</a:t>
            </a:r>
          </a:p>
        </p:txBody>
      </p:sp>
      <p:pic>
        <p:nvPicPr>
          <p:cNvPr id="14339" name="Obrázek 3" descr="OPVK_hor_zakladni_logolink_CB_c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6102350"/>
            <a:ext cx="30956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sah 1"/>
          <p:cNvSpPr>
            <a:spLocks noGrp="1"/>
          </p:cNvSpPr>
          <p:nvPr>
            <p:ph idx="4294967295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algn="just"/>
            <a:endParaRPr lang="cs-CZ" sz="2000" smtClean="0"/>
          </a:p>
          <a:p>
            <a:pPr algn="just"/>
            <a:endParaRPr lang="cs-CZ" sz="2000" smtClean="0"/>
          </a:p>
          <a:p>
            <a:pPr algn="just"/>
            <a:r>
              <a:rPr lang="cs-CZ" sz="2000" smtClean="0"/>
              <a:t>Mylným názorem je, že neslyšící lidé mohou číst a psát bez problémů. K tomu je však potřebná perfektní znalost českého jazyka, která některým neslyšícím studentům chybí.</a:t>
            </a:r>
          </a:p>
          <a:p>
            <a:pPr algn="just"/>
            <a:endParaRPr lang="cs-CZ" sz="2000" smtClean="0"/>
          </a:p>
          <a:p>
            <a:pPr algn="just"/>
            <a:r>
              <a:rPr lang="cs-CZ" sz="2000" smtClean="0"/>
              <a:t>Nesrozumitelné větné konstrukce, které těžce sluchově postižení nebo neslyšící lidé vytváří, jsou důsledkem odlišné gramatiky českého znakového jazyka a českého jazyka mluveného.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Problémy s recepcí a produkcí psané podoby českého jazyka</a:t>
            </a:r>
          </a:p>
        </p:txBody>
      </p:sp>
      <p:pic>
        <p:nvPicPr>
          <p:cNvPr id="43012" name="Obrázek 3" descr="OPVK_hor_zakladni_logolink_CB_c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6102350"/>
            <a:ext cx="30956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sah 1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algn="just"/>
            <a:endParaRPr lang="cs-CZ" sz="2000" smtClean="0"/>
          </a:p>
          <a:p>
            <a:pPr algn="just"/>
            <a:r>
              <a:rPr lang="cs-CZ" sz="2000" smtClean="0"/>
              <a:t>student potřebuje sedět v první lavici</a:t>
            </a:r>
          </a:p>
          <a:p>
            <a:pPr algn="just"/>
            <a:r>
              <a:rPr lang="cs-CZ" sz="2000" smtClean="0"/>
              <a:t>vyučující stál čelem ke třídě</a:t>
            </a:r>
          </a:p>
          <a:p>
            <a:pPr algn="just"/>
            <a:r>
              <a:rPr lang="cs-CZ" sz="2000" smtClean="0"/>
              <a:t>potřeba zajistit vhodné poslechové podmínky bez okolního hluku</a:t>
            </a:r>
          </a:p>
          <a:p>
            <a:pPr algn="just"/>
            <a:r>
              <a:rPr lang="cs-CZ" sz="2000" smtClean="0"/>
              <a:t>v každém případě je nutné, aby student na všechny mluvící vidělo</a:t>
            </a:r>
          </a:p>
          <a:p>
            <a:pPr algn="just"/>
            <a:r>
              <a:rPr lang="cs-CZ" sz="2000" smtClean="0"/>
              <a:t>problémem je práce ve skupině, vyučující by měl buď reprodukovat, co ostatní studenti řekli</a:t>
            </a:r>
          </a:p>
          <a:p>
            <a:pPr algn="just"/>
            <a:r>
              <a:rPr lang="cs-CZ" sz="2000" smtClean="0"/>
              <a:t>před sdělením důležité informace či instrukce třeba po samostatné práci, je nutno studenta upozornit, že budete mluvit</a:t>
            </a:r>
          </a:p>
          <a:p>
            <a:pPr algn="just"/>
            <a:endParaRPr lang="cs-CZ" sz="200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Důležitá pravidla I.</a:t>
            </a:r>
          </a:p>
        </p:txBody>
      </p:sp>
      <p:pic>
        <p:nvPicPr>
          <p:cNvPr id="15363" name="Obrázek 3" descr="OPVK_hor_zakladni_logolink_CB_c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6102350"/>
            <a:ext cx="30956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sah 1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algn="just"/>
            <a:endParaRPr lang="cs-CZ" sz="2000" smtClean="0"/>
          </a:p>
          <a:p>
            <a:pPr algn="just"/>
            <a:r>
              <a:rPr lang="cs-CZ" sz="2000" smtClean="0"/>
              <a:t>při čtení z papíru, skript nebo z počítače si nezakrývejte rty</a:t>
            </a:r>
          </a:p>
          <a:p>
            <a:pPr algn="just"/>
            <a:r>
              <a:rPr lang="cs-CZ" sz="2000" smtClean="0"/>
              <a:t>pro úspěšné odezírání je nutná dobrá viditelnost na ústa mluvícího</a:t>
            </a:r>
          </a:p>
          <a:p>
            <a:pPr algn="just"/>
            <a:r>
              <a:rPr lang="cs-CZ" sz="2000" smtClean="0"/>
              <a:t>lépe se odezírá, když světlo dopadá na mluvčího, než když stojí u okna ve vlastním stínu</a:t>
            </a:r>
          </a:p>
          <a:p>
            <a:pPr algn="just"/>
            <a:r>
              <a:rPr lang="cs-CZ" sz="2000" smtClean="0"/>
              <a:t>nezapomínejte ani v zápalu vzájemné diskuze na to, že rozhovor vyžaduje od sluchově postiženého plné soustředění</a:t>
            </a:r>
          </a:p>
          <a:p>
            <a:pPr algn="just"/>
            <a:r>
              <a:rPr lang="cs-CZ" sz="2000" smtClean="0"/>
              <a:t>vzdálenost a pozice také ovlivňuje odezírání</a:t>
            </a:r>
          </a:p>
        </p:txBody>
      </p:sp>
      <p:pic>
        <p:nvPicPr>
          <p:cNvPr id="16387" name="Obrázek 3" descr="OPVK_hor_zakladni_logolink_CB_c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6102350"/>
            <a:ext cx="30956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Důležitá pravidla II.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sah 1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algn="just">
              <a:buFont typeface="Wingdings 3" pitchFamily="18" charset="2"/>
              <a:buNone/>
            </a:pPr>
            <a:endParaRPr lang="cs-CZ" sz="2000" smtClean="0"/>
          </a:p>
          <a:p>
            <a:pPr algn="just">
              <a:buFont typeface="Wingdings 3" pitchFamily="18" charset="2"/>
              <a:buNone/>
            </a:pPr>
            <a:r>
              <a:rPr lang="cs-CZ" sz="2000" b="1" smtClean="0"/>
              <a:t>Zapisovatel</a:t>
            </a:r>
            <a:r>
              <a:rPr lang="cs-CZ" sz="2000" smtClean="0"/>
              <a:t>:</a:t>
            </a:r>
          </a:p>
          <a:p>
            <a:pPr algn="just">
              <a:buFont typeface="Wingdings 3" pitchFamily="18" charset="2"/>
              <a:buNone/>
            </a:pPr>
            <a:endParaRPr lang="cs-CZ" sz="2000" smtClean="0"/>
          </a:p>
          <a:p>
            <a:pPr algn="just"/>
            <a:r>
              <a:rPr lang="cs-CZ" sz="2000" smtClean="0"/>
              <a:t>je přítomen v hodině a sedí vedle sluchově postiženého studenta, který po celou dobu sleduje monitor</a:t>
            </a:r>
          </a:p>
          <a:p>
            <a:pPr algn="just"/>
            <a:r>
              <a:rPr lang="cs-CZ" sz="2000" smtClean="0"/>
              <a:t>zapisuje do notebooku výklad vyučujícího i otázky a odpovědi ze strany studentů</a:t>
            </a:r>
          </a:p>
          <a:p>
            <a:pPr algn="just"/>
            <a:r>
              <a:rPr lang="cs-CZ" sz="2000" smtClean="0"/>
              <a:t>písemný materiál je předán pouze studentovi</a:t>
            </a:r>
          </a:p>
          <a:p>
            <a:pPr algn="just"/>
            <a:r>
              <a:rPr lang="cs-CZ" sz="2000" smtClean="0"/>
              <a:t>nezapisuje vaší prezentaci z tabule</a:t>
            </a:r>
          </a:p>
          <a:p>
            <a:pPr algn="just"/>
            <a:r>
              <a:rPr lang="cs-CZ" sz="2000" smtClean="0"/>
              <a:t>nepřidává x nevynechává x neupravuje sdělené informace z hodiny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Využití služeb zapisovatele pro studenty se sluchovým postižením</a:t>
            </a:r>
          </a:p>
        </p:txBody>
      </p:sp>
      <p:pic>
        <p:nvPicPr>
          <p:cNvPr id="18435" name="Obrázek 3" descr="OPVK_hor_zakladni_logolink_CB_c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6102350"/>
            <a:ext cx="30956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ástupný symbol pro obsah 1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cs-CZ" sz="1900" smtClean="0"/>
              <a:t>Tlumočnický proces pro neslyšící je velice složitý, jde o simultánní </a:t>
            </a:r>
          </a:p>
          <a:p>
            <a:pPr algn="just">
              <a:buFont typeface="Wingdings 3" pitchFamily="18" charset="2"/>
              <a:buNone/>
            </a:pPr>
            <a:r>
              <a:rPr lang="cs-CZ" sz="1900" smtClean="0"/>
              <a:t>překlad. </a:t>
            </a:r>
          </a:p>
          <a:p>
            <a:pPr algn="just">
              <a:buFont typeface="Wingdings 3" pitchFamily="18" charset="2"/>
              <a:buNone/>
            </a:pPr>
            <a:endParaRPr lang="cs-CZ" sz="1900" smtClean="0"/>
          </a:p>
          <a:p>
            <a:pPr algn="just">
              <a:buFont typeface="Wingdings 3" pitchFamily="18" charset="2"/>
              <a:buNone/>
            </a:pPr>
            <a:r>
              <a:rPr lang="cs-CZ" sz="1900" b="1" smtClean="0"/>
              <a:t>Tlumočník:</a:t>
            </a:r>
          </a:p>
          <a:p>
            <a:pPr algn="just"/>
            <a:r>
              <a:rPr lang="cs-CZ" sz="1900" smtClean="0"/>
              <a:t>stojí v hodině i v kanceláři vedle vás</a:t>
            </a:r>
          </a:p>
          <a:p>
            <a:pPr algn="just"/>
            <a:r>
              <a:rPr lang="cs-CZ" sz="1900" smtClean="0"/>
              <a:t>tlumočí výklad v reálu a potřebuje se dopředu připravit </a:t>
            </a:r>
          </a:p>
          <a:p>
            <a:pPr algn="just"/>
            <a:r>
              <a:rPr lang="cs-CZ" sz="1900" smtClean="0"/>
              <a:t>na tlumočnický výkon potřebuje alespoň 2 dny před tlumočením prostudovat výukové materiály od vyučujícího</a:t>
            </a:r>
          </a:p>
          <a:p>
            <a:pPr algn="just"/>
            <a:r>
              <a:rPr lang="cs-CZ" sz="1900" smtClean="0"/>
              <a:t>získané materiály poslouží pouze k přípravě tlumočníka na tlumočení přednášky pro studenty</a:t>
            </a:r>
          </a:p>
          <a:p>
            <a:pPr algn="just"/>
            <a:r>
              <a:rPr lang="cs-CZ" sz="1900" smtClean="0"/>
              <a:t>materiály neposílá studentům a nešíří mezi ostatní tlumočníky</a:t>
            </a:r>
          </a:p>
          <a:p>
            <a:pPr algn="just">
              <a:buFont typeface="Wingdings 3" pitchFamily="18" charset="2"/>
              <a:buNone/>
            </a:pPr>
            <a:endParaRPr lang="cs-CZ" sz="1900" smtClean="0"/>
          </a:p>
          <a:p>
            <a:pPr algn="just">
              <a:buFont typeface="Wingdings 3" pitchFamily="18" charset="2"/>
              <a:buNone/>
            </a:pPr>
            <a:r>
              <a:rPr lang="cs-CZ" sz="1900" smtClean="0"/>
              <a:t>Koordinátor centra se ozve o zaslání materiály pro tlumočníka.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Tlumočník jako účastník komunikačního procesu</a:t>
            </a:r>
          </a:p>
        </p:txBody>
      </p:sp>
      <p:pic>
        <p:nvPicPr>
          <p:cNvPr id="19459" name="Obrázek 3" descr="OPVK_hor_zakladni_logolink_CB_c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6102350"/>
            <a:ext cx="30956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sah 1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algn="just"/>
            <a:r>
              <a:rPr lang="cs-CZ" sz="2000" smtClean="0"/>
              <a:t>mluvte a dívejte se přímo na studenta, nikdy se neobracejte na tlumočníka</a:t>
            </a:r>
          </a:p>
          <a:p>
            <a:pPr algn="just"/>
            <a:r>
              <a:rPr lang="cs-CZ" sz="2000" smtClean="0"/>
              <a:t>nemluvte ve třetí osobě</a:t>
            </a:r>
          </a:p>
          <a:p>
            <a:pPr algn="just"/>
            <a:r>
              <a:rPr lang="cs-CZ" sz="2000" smtClean="0"/>
              <a:t>vyvarujte se poznámek, např. „To mu nepřekládejte.“ „Tohle mu neříkejte, to by nepochopil.“ tlumočník se řídí etickým kodexem, který mu ukládá tlumočit vše, co řeknete</a:t>
            </a:r>
          </a:p>
          <a:p>
            <a:pPr algn="just"/>
            <a:r>
              <a:rPr lang="cs-CZ" sz="2000" smtClean="0"/>
              <a:t>studenti jsou účastníci komunikace, se kterým máte komunikovat, proto neříkejte tlumočníkovi, aby jim to vysvětlil až potom</a:t>
            </a:r>
          </a:p>
          <a:p>
            <a:pPr algn="just"/>
            <a:r>
              <a:rPr lang="cs-CZ" sz="2000" smtClean="0"/>
              <a:t>nemluvte příliš rychle, pomalu a ani nečekejte až tlumočník vše přetlumočí</a:t>
            </a:r>
          </a:p>
          <a:p>
            <a:pPr algn="just"/>
            <a:r>
              <a:rPr lang="cs-CZ" sz="2000" smtClean="0"/>
              <a:t>po zadávání písemného testu neposílejte tlumočníka domů a také s ním nekomunikujte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Pravidla při komunikaci s tlumočníkem</a:t>
            </a:r>
          </a:p>
        </p:txBody>
      </p:sp>
      <p:pic>
        <p:nvPicPr>
          <p:cNvPr id="20483" name="Obrázek 3" descr="OPVK_hor_zakladni_logolink_CB_c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6102350"/>
            <a:ext cx="30956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ástupný symbol pro obsah 1"/>
          <p:cNvSpPr>
            <a:spLocks noGrp="1"/>
          </p:cNvSpPr>
          <p:nvPr>
            <p:ph idx="1"/>
          </p:nvPr>
        </p:nvSpPr>
        <p:spPr>
          <a:xfrm>
            <a:off x="468313" y="1484313"/>
            <a:ext cx="8280400" cy="4525962"/>
          </a:xfrm>
        </p:spPr>
        <p:txBody>
          <a:bodyPr/>
          <a:lstStyle/>
          <a:p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  <a:p>
            <a:pPr algn="just">
              <a:buFont typeface="Wingdings 3" pitchFamily="18" charset="2"/>
              <a:buNone/>
            </a:pPr>
            <a:r>
              <a:rPr lang="cs-CZ" sz="2000" smtClean="0"/>
              <a:t>	Nelze jednoznačně říci, že student s daným typem a stupněm sluchového postižení využije vždy tlumočníka nebo vždy zapisovatele, ale velmi často záleží na individuálních potřebách daného studenta a preferenci jednoho z nabízených komunikačních prostředků.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tlumočník x zapisovatel</a:t>
            </a:r>
          </a:p>
        </p:txBody>
      </p:sp>
      <p:pic>
        <p:nvPicPr>
          <p:cNvPr id="21507" name="Obrázek 3" descr="OPVK_hor_zakladni_logolink_CB_c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6102350"/>
            <a:ext cx="30956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sah 1"/>
          <p:cNvSpPr>
            <a:spLocks noGrp="1"/>
          </p:cNvSpPr>
          <p:nvPr>
            <p:ph idx="4294967295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algn="just"/>
            <a:endParaRPr lang="cs-CZ" sz="2000" smtClean="0"/>
          </a:p>
          <a:p>
            <a:pPr algn="just"/>
            <a:r>
              <a:rPr lang="cs-CZ" sz="2000" smtClean="0"/>
              <a:t>potřeba navýšení časové dotace při plnění úkolů, testů, zkoušek</a:t>
            </a:r>
          </a:p>
          <a:p>
            <a:pPr algn="just"/>
            <a:endParaRPr lang="cs-CZ" sz="2000" smtClean="0"/>
          </a:p>
          <a:p>
            <a:pPr algn="just"/>
            <a:r>
              <a:rPr lang="cs-CZ" sz="2000" smtClean="0"/>
              <a:t>nabídnout studentovi vhodné podmínky zkoušení</a:t>
            </a:r>
          </a:p>
          <a:p>
            <a:pPr algn="just"/>
            <a:endParaRPr lang="cs-CZ" sz="2000" smtClean="0"/>
          </a:p>
          <a:p>
            <a:pPr algn="just"/>
            <a:r>
              <a:rPr lang="cs-CZ" sz="2000" smtClean="0"/>
              <a:t>zasílání prezentace, odkazy z výuky, studijní materiály (pokud student o to zažádá a poslouží to pouze jemu)</a:t>
            </a:r>
          </a:p>
          <a:p>
            <a:pPr algn="just"/>
            <a:endParaRPr lang="cs-CZ" sz="2000" smtClean="0"/>
          </a:p>
          <a:p>
            <a:pPr algn="just"/>
            <a:r>
              <a:rPr lang="cs-CZ" sz="2000" smtClean="0"/>
              <a:t>využití kompenzační pomůcky na hodinách i při konzultacích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Specifické studijní potřeby je potřeba zohledňovat</a:t>
            </a:r>
            <a:r>
              <a:rPr lang="cs-CZ" sz="3200" smtClean="0">
                <a:solidFill>
                  <a:schemeClr val="accent1"/>
                </a:solidFill>
                <a:effectLst/>
              </a:rPr>
              <a:t> </a:t>
            </a:r>
          </a:p>
        </p:txBody>
      </p:sp>
      <p:pic>
        <p:nvPicPr>
          <p:cNvPr id="30724" name="Obrázek 3" descr="OPVK_hor_zakladni_logolink_CB_c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6102350"/>
            <a:ext cx="30956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Kompenzační pomůcky</a:t>
            </a:r>
            <a:r>
              <a:rPr lang="cs-CZ" sz="3200" smtClean="0">
                <a:solidFill>
                  <a:schemeClr val="accent1"/>
                </a:solidFill>
                <a:effectLst/>
              </a:rPr>
              <a:t> </a:t>
            </a:r>
          </a:p>
        </p:txBody>
      </p:sp>
      <p:pic>
        <p:nvPicPr>
          <p:cNvPr id="49156" name="Obrázek 3" descr="OPVK_hor_zakladni_logolink_CB_c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6102350"/>
            <a:ext cx="30956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Obrázek 4" descr="sluchadla.pn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196975"/>
            <a:ext cx="4465638" cy="3581400"/>
          </a:xfrm>
          <a:noFill/>
          <a:ln/>
        </p:spPr>
      </p:pic>
      <p:pic>
        <p:nvPicPr>
          <p:cNvPr id="49158" name="Picture 2" descr="C:\Users\Veronika\Documents\c4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052513"/>
            <a:ext cx="275113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7" descr="SCOLA1"/>
          <p:cNvPicPr>
            <a:picLocks noChangeAspect="1" noChangeArrowheads="1"/>
          </p:cNvPicPr>
          <p:nvPr/>
        </p:nvPicPr>
        <p:blipFill>
          <a:blip r:embed="rId5" cstate="print"/>
          <a:srcRect l="31636" t="8461" r="6328" b="8461"/>
          <a:stretch>
            <a:fillRect/>
          </a:stretch>
        </p:blipFill>
        <p:spPr bwMode="auto">
          <a:xfrm>
            <a:off x="3851275" y="4149725"/>
            <a:ext cx="21605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r>
              <a:rPr lang="cs-CZ" dirty="0" smtClean="0"/>
              <a:t>vznik </a:t>
            </a:r>
            <a:r>
              <a:rPr lang="cs-CZ" b="1" dirty="0" smtClean="0"/>
              <a:t>1996</a:t>
            </a:r>
            <a:r>
              <a:rPr lang="cs-CZ" dirty="0" smtClean="0"/>
              <a:t> (KSP </a:t>
            </a:r>
            <a:r>
              <a:rPr lang="cs-CZ" dirty="0" err="1" smtClean="0"/>
              <a:t>PdF</a:t>
            </a:r>
            <a:r>
              <a:rPr lang="cs-CZ" dirty="0" smtClean="0"/>
              <a:t> UP Olomouc)</a:t>
            </a:r>
          </a:p>
          <a:p>
            <a:r>
              <a:rPr lang="cs-CZ" dirty="0" smtClean="0"/>
              <a:t>klientela</a:t>
            </a:r>
          </a:p>
          <a:p>
            <a:endParaRPr lang="cs-CZ" dirty="0" smtClean="0"/>
          </a:p>
          <a:p>
            <a:pPr>
              <a:buNone/>
            </a:pPr>
            <a:r>
              <a:rPr lang="cs-CZ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</a:t>
            </a:r>
          </a:p>
          <a:p>
            <a:r>
              <a:rPr lang="cs-CZ" b="1" dirty="0" smtClean="0"/>
              <a:t>2012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název </a:t>
            </a:r>
          </a:p>
          <a:p>
            <a:pPr lvl="1"/>
            <a:r>
              <a:rPr lang="cs-CZ" dirty="0" smtClean="0"/>
              <a:t>legislativa (</a:t>
            </a:r>
            <a:r>
              <a:rPr lang="cs-CZ" b="1" dirty="0" smtClean="0"/>
              <a:t>směrnice B3-11/11-SR,  nov. B3-14/4-SR</a:t>
            </a:r>
            <a:r>
              <a:rPr lang="cs-CZ" dirty="0" smtClean="0"/>
              <a:t> od 3. 4. 2014, </a:t>
            </a:r>
            <a:r>
              <a:rPr lang="cs-CZ" b="1" dirty="0" smtClean="0"/>
              <a:t>statut</a:t>
            </a:r>
            <a:r>
              <a:rPr lang="cs-CZ" dirty="0" smtClean="0"/>
              <a:t>  </a:t>
            </a:r>
            <a:r>
              <a:rPr lang="cs-CZ" b="1" dirty="0" smtClean="0"/>
              <a:t>B1-12/2-HN</a:t>
            </a:r>
            <a:r>
              <a:rPr lang="cs-CZ" dirty="0" smtClean="0"/>
              <a:t>, 18. 9. 2012)</a:t>
            </a:r>
          </a:p>
          <a:p>
            <a:pPr lvl="1"/>
            <a:r>
              <a:rPr lang="cs-CZ" dirty="0" smtClean="0"/>
              <a:t>financování</a:t>
            </a:r>
          </a:p>
          <a:p>
            <a:pPr lvl="1"/>
            <a:r>
              <a:rPr lang="cs-CZ" dirty="0" smtClean="0"/>
              <a:t>zařazení v rámci UP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Představení Centra</a:t>
            </a:r>
            <a:endParaRPr lang="cs-CZ" dirty="0"/>
          </a:p>
        </p:txBody>
      </p:sp>
      <p:pic>
        <p:nvPicPr>
          <p:cNvPr id="4" name="Obrázek 3" descr="OPVK_hor_zakladni_logolink_CB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3" y="6102088"/>
            <a:ext cx="3096344" cy="67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0999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sah 1"/>
          <p:cNvSpPr>
            <a:spLocks noGrp="1"/>
          </p:cNvSpPr>
          <p:nvPr>
            <p:ph idx="4294967295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cs-CZ" smtClean="0"/>
              <a:t>	</a:t>
            </a:r>
          </a:p>
          <a:p>
            <a:pPr algn="just">
              <a:buFont typeface="Wingdings 3" pitchFamily="18" charset="2"/>
              <a:buNone/>
            </a:pPr>
            <a:r>
              <a:rPr lang="cs-CZ" smtClean="0"/>
              <a:t>	</a:t>
            </a:r>
            <a:r>
              <a:rPr lang="cs-CZ" sz="2000" smtClean="0"/>
              <a:t>Komunikační bariéra je někdy znásobena bariérou technickou. </a:t>
            </a:r>
          </a:p>
          <a:p>
            <a:pPr algn="just">
              <a:buFont typeface="Wingdings 3" pitchFamily="18" charset="2"/>
              <a:buNone/>
            </a:pPr>
            <a:endParaRPr lang="cs-CZ" sz="2000" smtClean="0"/>
          </a:p>
          <a:p>
            <a:pPr algn="just">
              <a:buFont typeface="Wingdings 3" pitchFamily="18" charset="2"/>
              <a:buNone/>
            </a:pPr>
            <a:r>
              <a:rPr lang="cs-CZ" sz="2000" smtClean="0"/>
              <a:t>	Čistě technickou bariérou u vchodů budov jsou například elektroničtí vrátní. Přepážka navíc brání nedoslýchaným lidem v poslechu odpovědí. Podobná situace je u okének na vrátnicích. </a:t>
            </a:r>
          </a:p>
          <a:p>
            <a:pPr algn="just">
              <a:buFont typeface="Wingdings 3" pitchFamily="18" charset="2"/>
              <a:buNone/>
            </a:pPr>
            <a:endParaRPr lang="cs-CZ" sz="2000" smtClean="0"/>
          </a:p>
          <a:p>
            <a:pPr algn="just">
              <a:buFont typeface="Wingdings 3" pitchFamily="18" charset="2"/>
              <a:buNone/>
            </a:pPr>
            <a:r>
              <a:rPr lang="cs-CZ" sz="2000" smtClean="0"/>
              <a:t>	Je dobré poskytnout studentovi se sluchovým postižením informaci v písemné podobě.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Technické bariéry</a:t>
            </a:r>
          </a:p>
        </p:txBody>
      </p:sp>
      <p:pic>
        <p:nvPicPr>
          <p:cNvPr id="44036" name="Obrázek 3" descr="OPVK_hor_zakladni_logolink_CB_c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6102350"/>
            <a:ext cx="30956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sah 1"/>
          <p:cNvSpPr>
            <a:spLocks noGrp="1"/>
          </p:cNvSpPr>
          <p:nvPr>
            <p:ph idx="4294967295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r>
              <a:rPr lang="cs-CZ" sz="2000" smtClean="0"/>
              <a:t>Nepomáhejte jim, i když vám to dělá dobře. </a:t>
            </a:r>
          </a:p>
          <a:p>
            <a:pPr>
              <a:buFont typeface="Wingdings 3" pitchFamily="18" charset="2"/>
              <a:buNone/>
            </a:pPr>
            <a:endParaRPr lang="cs-CZ" sz="2000" smtClean="0"/>
          </a:p>
          <a:p>
            <a:r>
              <a:rPr lang="cs-CZ" sz="2000" smtClean="0"/>
              <a:t>Po zaklepání vždy vejdou dovnitř bez Vašeho vyzvání.</a:t>
            </a:r>
          </a:p>
          <a:p>
            <a:endParaRPr lang="cs-CZ" sz="2000" smtClean="0"/>
          </a:p>
          <a:p>
            <a:r>
              <a:rPr lang="cs-CZ" sz="2000" smtClean="0"/>
              <a:t>Myslete na to, že ke komunikaci potřebují přiměřené osvětlení.</a:t>
            </a:r>
          </a:p>
          <a:p>
            <a:r>
              <a:rPr lang="cs-CZ" sz="2000" smtClean="0"/>
              <a:t>Nestůjte zády ke zdroji světla - okno, lampa, slunce.</a:t>
            </a:r>
          </a:p>
          <a:p>
            <a:endParaRPr lang="cs-CZ" sz="2000" smtClean="0"/>
          </a:p>
          <a:p>
            <a:r>
              <a:rPr lang="cs-CZ" sz="2000" smtClean="0"/>
              <a:t>Než začnete mluvit, upozorněte na ně vizuálně (navázání očního kontaktu, zamáváním apod.) nebo hmatem (dotykem na rameno či paži).</a:t>
            </a:r>
          </a:p>
          <a:p>
            <a:pPr>
              <a:buFont typeface="Wingdings 3" pitchFamily="18" charset="2"/>
              <a:buNone/>
            </a:pPr>
            <a:endParaRPr lang="cs-CZ" sz="2000" smtClean="0"/>
          </a:p>
        </p:txBody>
      </p:sp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Hlavní zásady</a:t>
            </a:r>
            <a:r>
              <a:rPr lang="cs-CZ" sz="3200" smtClean="0">
                <a:solidFill>
                  <a:schemeClr val="accent1"/>
                </a:solidFill>
                <a:effectLst/>
              </a:rPr>
              <a:t> </a:t>
            </a:r>
            <a:r>
              <a:rPr lang="cs-CZ" sz="3200" smtClean="0">
                <a:solidFill>
                  <a:schemeClr val="accent1"/>
                </a:solidFill>
                <a:effectLst/>
                <a:latin typeface="Arial" charset="0"/>
              </a:rPr>
              <a:t>I.</a:t>
            </a:r>
          </a:p>
        </p:txBody>
      </p:sp>
      <p:pic>
        <p:nvPicPr>
          <p:cNvPr id="45060" name="Obrázek 3" descr="OPVK_hor_zakladni_logolink_CB_c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6102350"/>
            <a:ext cx="30956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sah 1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just"/>
            <a:r>
              <a:rPr lang="cs-CZ" sz="2000" smtClean="0"/>
              <a:t>Mluvte na ně pomalu a zřetelně, používejte přirozenou mimiku, gestikulaci a pečlivě artikulujte.</a:t>
            </a:r>
          </a:p>
          <a:p>
            <a:pPr algn="just"/>
            <a:endParaRPr lang="cs-CZ" sz="2000" smtClean="0"/>
          </a:p>
          <a:p>
            <a:pPr algn="just"/>
            <a:r>
              <a:rPr lang="cs-CZ" sz="2000" smtClean="0"/>
              <a:t>Mluvte přirozeně a s přirozeným rytmem řeči (nekřičte).</a:t>
            </a:r>
          </a:p>
          <a:p>
            <a:pPr algn="just"/>
            <a:endParaRPr lang="cs-CZ" sz="2000" smtClean="0"/>
          </a:p>
          <a:p>
            <a:pPr algn="just"/>
            <a:r>
              <a:rPr lang="cs-CZ" sz="2000" smtClean="0"/>
              <a:t>Mluvíte-li, prosím otočte se čelem k nim a pokuste se studentem udržovat neustálý oční kontakt.</a:t>
            </a:r>
          </a:p>
          <a:p>
            <a:pPr algn="just"/>
            <a:endParaRPr lang="cs-CZ" sz="2000" smtClean="0"/>
          </a:p>
          <a:p>
            <a:pPr algn="just"/>
            <a:r>
              <a:rPr lang="cs-CZ" sz="2000" smtClean="0"/>
              <a:t>Udržujte přiměřenou vzdálenost.</a:t>
            </a:r>
          </a:p>
          <a:p>
            <a:pPr algn="just"/>
            <a:endParaRPr lang="cs-CZ" sz="2000" smtClean="0"/>
          </a:p>
          <a:p>
            <a:pPr algn="just"/>
            <a:r>
              <a:rPr lang="cs-CZ" sz="2000" smtClean="0"/>
              <a:t>Pro snadnější odezírání je vhodná přibližně stejná výšková úroveň hlavy mluvícího a odezírajícího člověka.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Hlavní zásady</a:t>
            </a:r>
            <a:r>
              <a:rPr lang="cs-CZ" sz="3200" smtClean="0">
                <a:solidFill>
                  <a:schemeClr val="accent1"/>
                </a:solidFill>
                <a:effectLst/>
              </a:rPr>
              <a:t> </a:t>
            </a:r>
            <a:r>
              <a:rPr lang="cs-CZ" sz="3200" smtClean="0">
                <a:solidFill>
                  <a:schemeClr val="accent1"/>
                </a:solidFill>
                <a:effectLst/>
                <a:latin typeface="Arial" charset="0"/>
              </a:rPr>
              <a:t>II.</a:t>
            </a:r>
          </a:p>
        </p:txBody>
      </p:sp>
      <p:pic>
        <p:nvPicPr>
          <p:cNvPr id="46084" name="Obrázek 3" descr="OPVK_hor_zakladni_logolink_CB_c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6102350"/>
            <a:ext cx="30956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sah 1"/>
          <p:cNvSpPr>
            <a:spLocks noGrp="1"/>
          </p:cNvSpPr>
          <p:nvPr>
            <p:ph idx="4294967295"/>
          </p:nvPr>
        </p:nvSpPr>
        <p:spPr>
          <a:xfrm>
            <a:off x="468313" y="1125538"/>
            <a:ext cx="8229600" cy="4525962"/>
          </a:xfrm>
        </p:spPr>
        <p:txBody>
          <a:bodyPr>
            <a:normAutofit lnSpcReduction="10000"/>
          </a:bodyPr>
          <a:lstStyle/>
          <a:p>
            <a:pPr algn="just">
              <a:buFont typeface="Wingdings 3" pitchFamily="18" charset="2"/>
              <a:buNone/>
            </a:pPr>
            <a:endParaRPr lang="cs-CZ" sz="2000" smtClean="0"/>
          </a:p>
          <a:p>
            <a:pPr algn="just"/>
            <a:r>
              <a:rPr lang="cs-CZ" sz="2000" smtClean="0"/>
              <a:t>Nezakrývejte si ústa, nejezte při komunikaci.</a:t>
            </a:r>
          </a:p>
          <a:p>
            <a:pPr algn="just"/>
            <a:endParaRPr lang="cs-CZ" sz="2000" smtClean="0"/>
          </a:p>
          <a:p>
            <a:pPr algn="just"/>
            <a:r>
              <a:rPr lang="cs-CZ" sz="2000" smtClean="0"/>
              <a:t>Pro dobrou komunikaci je důležité pro ně i pro vás být v dobré psychické kondici.</a:t>
            </a:r>
          </a:p>
          <a:p>
            <a:pPr algn="just"/>
            <a:endParaRPr lang="cs-CZ" sz="2000" smtClean="0"/>
          </a:p>
          <a:p>
            <a:pPr algn="just"/>
            <a:r>
              <a:rPr lang="cs-CZ" sz="2000" smtClean="0"/>
              <a:t>Používejte spíše všeobecně známá slova, jednoduché věty, nepoužívejte složité výrazy, cizí slova, ironii.</a:t>
            </a:r>
          </a:p>
          <a:p>
            <a:pPr algn="just"/>
            <a:endParaRPr lang="cs-CZ" sz="2000" smtClean="0"/>
          </a:p>
          <a:p>
            <a:pPr algn="just"/>
            <a:r>
              <a:rPr lang="cs-CZ" sz="2000" smtClean="0"/>
              <a:t>V případě potřeby je třeba dát studentům se sluchovým postižením všechny informace v písemné podobě.</a:t>
            </a:r>
          </a:p>
          <a:p>
            <a:pPr algn="just"/>
            <a:endParaRPr lang="cs-CZ" sz="2000" smtClean="0"/>
          </a:p>
          <a:p>
            <a:pPr algn="just"/>
            <a:r>
              <a:rPr lang="cs-CZ" sz="2000" smtClean="0"/>
              <a:t>Neporozumí-li vám, prosím zopakujte stejnou informaci znovu, pokuste se však zvolit jiná slova a větné konstrukce.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Hlavní zásady</a:t>
            </a:r>
            <a:r>
              <a:rPr lang="cs-CZ" sz="3200" smtClean="0">
                <a:solidFill>
                  <a:schemeClr val="accent1"/>
                </a:solidFill>
                <a:effectLst/>
              </a:rPr>
              <a:t> </a:t>
            </a:r>
            <a:r>
              <a:rPr lang="cs-CZ" sz="3200" smtClean="0">
                <a:solidFill>
                  <a:schemeClr val="accent1"/>
                </a:solidFill>
                <a:effectLst/>
                <a:latin typeface="Arial" charset="0"/>
              </a:rPr>
              <a:t>III.</a:t>
            </a:r>
          </a:p>
        </p:txBody>
      </p:sp>
      <p:pic>
        <p:nvPicPr>
          <p:cNvPr id="47108" name="Obrázek 3" descr="OPVK_hor_zakladni_logolink_CB_c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6102350"/>
            <a:ext cx="30956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sah 1"/>
          <p:cNvSpPr>
            <a:spLocks noGrp="1"/>
          </p:cNvSpPr>
          <p:nvPr>
            <p:ph idx="4294967295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algn="just">
              <a:buFont typeface="Wingdings 3" pitchFamily="18" charset="2"/>
              <a:buNone/>
            </a:pPr>
            <a:endParaRPr lang="cs-CZ" sz="2000" smtClean="0"/>
          </a:p>
          <a:p>
            <a:pPr algn="just"/>
            <a:r>
              <a:rPr lang="cs-CZ" sz="2000" smtClean="0"/>
              <a:t>Používejte přirozený jazyk odpovídající situaci. </a:t>
            </a:r>
          </a:p>
          <a:p>
            <a:pPr algn="just"/>
            <a:endParaRPr lang="cs-CZ" sz="2000" smtClean="0"/>
          </a:p>
          <a:p>
            <a:pPr algn="just"/>
            <a:r>
              <a:rPr lang="cs-CZ" sz="2000" smtClean="0"/>
              <a:t>Pamatujte na to, že čeština je pro většinu neslyšících cizím jazykem.</a:t>
            </a:r>
          </a:p>
          <a:p>
            <a:pPr algn="just"/>
            <a:endParaRPr lang="cs-CZ" sz="2000" smtClean="0"/>
          </a:p>
          <a:p>
            <a:pPr algn="just"/>
            <a:r>
              <a:rPr lang="cs-CZ" sz="2000" smtClean="0"/>
              <a:t>Cizí slova je vhodné napsat, příp. použít prstovou abecedu.</a:t>
            </a:r>
          </a:p>
          <a:p>
            <a:pPr algn="just"/>
            <a:endParaRPr lang="cs-CZ" sz="2000" smtClean="0"/>
          </a:p>
          <a:p>
            <a:pPr algn="just"/>
            <a:r>
              <a:rPr lang="cs-CZ" sz="2000" smtClean="0"/>
              <a:t>Ke komunikaci můžete použít také papír a tužku.</a:t>
            </a:r>
          </a:p>
          <a:p>
            <a:pPr algn="just"/>
            <a:endParaRPr lang="cs-CZ" sz="2000" smtClean="0"/>
          </a:p>
          <a:p>
            <a:pPr algn="just"/>
            <a:r>
              <a:rPr lang="cs-CZ" sz="2000" smtClean="0"/>
              <a:t>V případě, že potřebujete dojednat závažnější věc, je lepší využít tlumočnické služby.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Hlavní zásady</a:t>
            </a:r>
            <a:r>
              <a:rPr lang="cs-CZ" sz="3200" smtClean="0">
                <a:solidFill>
                  <a:schemeClr val="accent1"/>
                </a:solidFill>
                <a:effectLst/>
              </a:rPr>
              <a:t> </a:t>
            </a:r>
            <a:r>
              <a:rPr lang="cs-CZ" sz="3200" smtClean="0">
                <a:solidFill>
                  <a:schemeClr val="accent1"/>
                </a:solidFill>
                <a:effectLst/>
                <a:latin typeface="Arial" charset="0"/>
              </a:rPr>
              <a:t>IV.</a:t>
            </a:r>
          </a:p>
        </p:txBody>
      </p:sp>
      <p:pic>
        <p:nvPicPr>
          <p:cNvPr id="50180" name="Obrázek 3" descr="OPVK_hor_zakladni_logolink_CB_c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6102350"/>
            <a:ext cx="30956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sah 1"/>
          <p:cNvSpPr>
            <a:spLocks noGrp="1"/>
          </p:cNvSpPr>
          <p:nvPr>
            <p:ph idx="1"/>
          </p:nvPr>
        </p:nvSpPr>
        <p:spPr>
          <a:xfrm>
            <a:off x="468313" y="3716338"/>
            <a:ext cx="8229600" cy="2160587"/>
          </a:xfrm>
        </p:spPr>
        <p:txBody>
          <a:bodyPr/>
          <a:lstStyle/>
          <a:p>
            <a:pPr marL="109538" indent="0">
              <a:buFont typeface="Wingdings 3" pitchFamily="18" charset="2"/>
              <a:buNone/>
            </a:pPr>
            <a:r>
              <a:rPr lang="cs-CZ" sz="2400" dirty="0" smtClean="0"/>
              <a:t>Kontakt:</a:t>
            </a:r>
            <a:endParaRPr lang="cs-CZ" sz="2400" dirty="0" smtClean="0">
              <a:latin typeface="Arial" charset="0"/>
            </a:endParaRPr>
          </a:p>
          <a:p>
            <a:pPr marL="109538" indent="0">
              <a:buFont typeface="Wingdings 3" pitchFamily="18" charset="2"/>
              <a:buNone/>
            </a:pPr>
            <a:r>
              <a:rPr lang="cs-CZ" sz="2400" b="1" dirty="0" smtClean="0"/>
              <a:t>Mgr. </a:t>
            </a:r>
            <a:r>
              <a:rPr lang="cs-CZ" sz="2400" b="1" dirty="0" err="1" smtClean="0"/>
              <a:t>BcA</a:t>
            </a:r>
            <a:r>
              <a:rPr lang="cs-CZ" sz="2400" b="1" dirty="0" smtClean="0"/>
              <a:t>. Pavel Kučera</a:t>
            </a:r>
          </a:p>
          <a:p>
            <a:pPr marL="109538" indent="0">
              <a:buFont typeface="Wingdings 3" pitchFamily="18" charset="2"/>
              <a:buNone/>
            </a:pPr>
            <a:r>
              <a:rPr lang="cs-CZ" sz="2400" dirty="0" smtClean="0"/>
              <a:t>tel: 608 883 149 </a:t>
            </a:r>
            <a:r>
              <a:rPr lang="cs-CZ" sz="2400" dirty="0" smtClean="0">
                <a:solidFill>
                  <a:srgbClr val="FF0000"/>
                </a:solidFill>
              </a:rPr>
              <a:t>(jen SMS)</a:t>
            </a:r>
          </a:p>
          <a:p>
            <a:pPr marL="109538" indent="0">
              <a:buFont typeface="Wingdings 3" pitchFamily="18" charset="2"/>
              <a:buNone/>
            </a:pPr>
            <a:r>
              <a:rPr lang="cs-CZ" sz="2400" dirty="0" smtClean="0"/>
              <a:t>e-mail: </a:t>
            </a:r>
            <a:r>
              <a:rPr lang="cs-CZ" sz="2400" dirty="0" err="1" smtClean="0">
                <a:hlinkClick r:id="rId2"/>
              </a:rPr>
              <a:t>kuceraenator</a:t>
            </a:r>
            <a:r>
              <a:rPr lang="cs-CZ" sz="2400" dirty="0" smtClean="0">
                <a:hlinkClick r:id="rId2"/>
              </a:rPr>
              <a:t>@</a:t>
            </a:r>
            <a:r>
              <a:rPr lang="cs-CZ" sz="2400" dirty="0" err="1" smtClean="0">
                <a:hlinkClick r:id="rId2"/>
              </a:rPr>
              <a:t>gmail.com</a:t>
            </a:r>
            <a:r>
              <a:rPr lang="cs-CZ" sz="2400" dirty="0" smtClean="0">
                <a:latin typeface="Arial" charset="0"/>
              </a:rPr>
              <a:t> </a:t>
            </a:r>
            <a:endParaRPr lang="cs-CZ" sz="2400" dirty="0" smtClean="0"/>
          </a:p>
          <a:p>
            <a:pPr marL="109538" indent="0">
              <a:buFont typeface="Wingdings 3" pitchFamily="18" charset="2"/>
              <a:buNone/>
            </a:pPr>
            <a:r>
              <a:rPr lang="cs-CZ" sz="2400" dirty="0" smtClean="0"/>
              <a:t>URL: </a:t>
            </a:r>
            <a:r>
              <a:rPr lang="cs-CZ" sz="2400" dirty="0" smtClean="0">
                <a:hlinkClick r:id="rId3"/>
              </a:rPr>
              <a:t>www.</a:t>
            </a:r>
            <a:r>
              <a:rPr lang="cs-CZ" sz="2400" dirty="0" err="1" smtClean="0">
                <a:hlinkClick r:id="rId3"/>
              </a:rPr>
              <a:t>cps.upol.cz</a:t>
            </a:r>
            <a:r>
              <a:rPr lang="cs-CZ" sz="2400" dirty="0" smtClean="0"/>
              <a:t>, </a:t>
            </a:r>
            <a:r>
              <a:rPr lang="cs-CZ" sz="2400" dirty="0" smtClean="0">
                <a:hlinkClick r:id="rId4"/>
              </a:rPr>
              <a:t>podpora.</a:t>
            </a:r>
            <a:r>
              <a:rPr lang="cs-CZ" sz="2400" dirty="0" err="1" smtClean="0">
                <a:hlinkClick r:id="rId4"/>
              </a:rPr>
              <a:t>upol.cz</a:t>
            </a:r>
            <a:endParaRPr lang="cs-CZ" sz="24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74663" y="1271538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000" dirty="0" smtClean="0"/>
              <a:t>Děkuji za pozornost</a:t>
            </a:r>
            <a:endParaRPr lang="cs-CZ" sz="4000" dirty="0"/>
          </a:p>
        </p:txBody>
      </p:sp>
      <p:pic>
        <p:nvPicPr>
          <p:cNvPr id="22531" name="Obrázek 3" descr="OPVK_hor_zakladni_logolink_CB_cz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6102350"/>
            <a:ext cx="30956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87220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Studenti s omezením hybnosti na UP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077072"/>
            <a:ext cx="7772400" cy="897513"/>
          </a:xfrm>
        </p:spPr>
        <p:txBody>
          <a:bodyPr>
            <a:normAutofit/>
          </a:bodyPr>
          <a:lstStyle/>
          <a:p>
            <a:r>
              <a:rPr lang="cs-CZ" dirty="0" smtClean="0"/>
              <a:t>Koordinátor: Mgr. Eva </a:t>
            </a:r>
            <a:r>
              <a:rPr lang="cs-CZ" dirty="0" err="1" smtClean="0"/>
              <a:t>Urbanovská</a:t>
            </a:r>
            <a:r>
              <a:rPr lang="cs-CZ" dirty="0" smtClean="0"/>
              <a:t>, Ph.D</a:t>
            </a:r>
            <a:r>
              <a:rPr lang="cs-CZ" dirty="0" smtClean="0"/>
              <a:t>.</a:t>
            </a:r>
            <a:endParaRPr lang="cs-CZ" dirty="0" smtClean="0"/>
          </a:p>
        </p:txBody>
      </p:sp>
      <p:pic>
        <p:nvPicPr>
          <p:cNvPr id="4" name="Obrázek 3" descr="OPVK_hor_zakladni_logolink_CB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53556"/>
            <a:ext cx="4464496" cy="9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683568" y="692696"/>
            <a:ext cx="7772400" cy="936104"/>
          </a:xfrm>
          <a:prstGeom prst="rect">
            <a:avLst/>
          </a:prstGeom>
        </p:spPr>
        <p:txBody>
          <a:bodyPr vert="horz" lIns="45720" rIns="45720">
            <a:normAutofit fontScale="70000" lnSpcReduction="20000"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dirty="0"/>
              <a:t>Rozšíření možností při přijímání a studiu osob se specifickými vzdělávacími potřebami na Univerzitě Palackého v </a:t>
            </a:r>
            <a:r>
              <a:rPr lang="cs-CZ" dirty="0" smtClean="0"/>
              <a:t>Olomouci</a:t>
            </a:r>
          </a:p>
          <a:p>
            <a:r>
              <a:rPr lang="cs-CZ" dirty="0"/>
              <a:t>CZ.1.07/2.2.00/29.0017</a:t>
            </a:r>
          </a:p>
        </p:txBody>
      </p:sp>
    </p:spTree>
    <p:extLst>
      <p:ext uri="{BB962C8B-B14F-4D97-AF65-F5344CB8AC3E}">
        <p14:creationId xmlns:p14="http://schemas.microsoft.com/office/powerpoint/2010/main" xmlns="" val="204652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000" dirty="0" smtClean="0">
                <a:cs typeface="Times New Roman" pitchFamily="18" charset="0"/>
              </a:rPr>
              <a:t>Pro tuto skupinu studentů používáme přednostně termín </a:t>
            </a:r>
            <a:r>
              <a:rPr lang="cs-CZ" sz="2000" b="1" dirty="0" smtClean="0">
                <a:cs typeface="Times New Roman" pitchFamily="18" charset="0"/>
              </a:rPr>
              <a:t>omezení hybnosti</a:t>
            </a:r>
            <a:r>
              <a:rPr lang="cs-CZ" sz="2000" dirty="0" smtClean="0">
                <a:cs typeface="Times New Roman" pitchFamily="18" charset="0"/>
              </a:rPr>
              <a:t>, dále také porucha hybnosti, porucha mobility, příp. další.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cs-CZ" sz="2000" dirty="0" smtClean="0">
              <a:cs typeface="Times New Roman" pitchFamily="18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cs-CZ" sz="2000" u="sng" dirty="0" smtClean="0">
                <a:cs typeface="Times New Roman" pitchFamily="18" charset="0"/>
              </a:rPr>
              <a:t>Tato skupina studentů zahrnuje</a:t>
            </a:r>
            <a:r>
              <a:rPr lang="cs-CZ" sz="2000" dirty="0" smtClean="0">
                <a:cs typeface="Times New Roman" pitchFamily="18" charset="0"/>
              </a:rPr>
              <a:t>: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000" b="1" dirty="0" smtClean="0">
                <a:cs typeface="Times New Roman" pitchFamily="18" charset="0"/>
              </a:rPr>
              <a:t>Tělesná postižení (TP)</a:t>
            </a:r>
            <a:r>
              <a:rPr lang="cs-CZ" sz="2000" dirty="0" smtClean="0">
                <a:cs typeface="Times New Roman" pitchFamily="18" charset="0"/>
              </a:rPr>
              <a:t>, např. dětská mozková obrna (DMO), stavy po úrazech, amputace končetin…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000" b="1" dirty="0" smtClean="0">
                <a:cs typeface="Times New Roman" pitchFamily="18" charset="0"/>
              </a:rPr>
              <a:t>Nemoci (N)</a:t>
            </a:r>
            <a:r>
              <a:rPr lang="cs-CZ" sz="2000" dirty="0" smtClean="0">
                <a:cs typeface="Times New Roman" pitchFamily="18" charset="0"/>
              </a:rPr>
              <a:t>, respektive </a:t>
            </a:r>
            <a:r>
              <a:rPr lang="cs-CZ" sz="2000" b="1" dirty="0" smtClean="0">
                <a:cs typeface="Times New Roman" pitchFamily="18" charset="0"/>
              </a:rPr>
              <a:t>onemocnění (O)</a:t>
            </a:r>
            <a:r>
              <a:rPr lang="cs-CZ" sz="2000" dirty="0" smtClean="0">
                <a:cs typeface="Times New Roman" pitchFamily="18" charset="0"/>
              </a:rPr>
              <a:t>, především chronická, dlouhodobá či celoživotní – např. epilepsie, diabetes </a:t>
            </a:r>
            <a:r>
              <a:rPr lang="cs-CZ" sz="2000" dirty="0" err="1" smtClean="0">
                <a:cs typeface="Times New Roman" pitchFamily="18" charset="0"/>
              </a:rPr>
              <a:t>mellitus</a:t>
            </a:r>
            <a:r>
              <a:rPr lang="cs-CZ" sz="2000" dirty="0" smtClean="0">
                <a:cs typeface="Times New Roman" pitchFamily="18" charset="0"/>
              </a:rPr>
              <a:t>, astma </a:t>
            </a:r>
            <a:r>
              <a:rPr lang="cs-CZ" sz="2000" dirty="0" err="1" smtClean="0">
                <a:cs typeface="Times New Roman" pitchFamily="18" charset="0"/>
              </a:rPr>
              <a:t>bronchiale</a:t>
            </a:r>
            <a:r>
              <a:rPr lang="cs-CZ" sz="2000" dirty="0">
                <a:cs typeface="Times New Roman" pitchFamily="18" charset="0"/>
              </a:rPr>
              <a:t> </a:t>
            </a:r>
            <a:r>
              <a:rPr lang="cs-CZ" sz="2000" dirty="0" smtClean="0">
                <a:cs typeface="Times New Roman" pitchFamily="18" charset="0"/>
              </a:rPr>
              <a:t>aj.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000" b="1" dirty="0" smtClean="0">
                <a:cs typeface="Times New Roman" pitchFamily="18" charset="0"/>
              </a:rPr>
              <a:t>Zdravotní oslabení (ZO) </a:t>
            </a:r>
            <a:r>
              <a:rPr lang="cs-CZ" sz="2000" dirty="0" smtClean="0">
                <a:cs typeface="Times New Roman" pitchFamily="18" charset="0"/>
              </a:rPr>
              <a:t>– rekonvalescence po onemocnění, stavy náchylné k opakování se zdravotních problémů apod.</a:t>
            </a:r>
          </a:p>
          <a:p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>
                <a:effectLst/>
                <a:cs typeface="Times New Roman" pitchFamily="18" charset="0"/>
              </a:rPr>
              <a:t>Terminologie</a:t>
            </a:r>
            <a:endParaRPr lang="cs-CZ" sz="4000" dirty="0">
              <a:effectLst/>
              <a:cs typeface="Times New Roman" pitchFamily="18" charset="0"/>
            </a:endParaRPr>
          </a:p>
        </p:txBody>
      </p:sp>
      <p:pic>
        <p:nvPicPr>
          <p:cNvPr id="4" name="Obrázek 3" descr="OPVK_hor_zakladni_logolink_CB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3" y="6102088"/>
            <a:ext cx="3096344" cy="67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099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02427"/>
          </a:xfr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000" dirty="0" smtClean="0">
                <a:cs typeface="Times New Roman" pitchFamily="18" charset="0"/>
              </a:rPr>
              <a:t>Lokomoce (přesuny z místa na místo)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000" dirty="0" smtClean="0">
                <a:cs typeface="Times New Roman" pitchFamily="18" charset="0"/>
              </a:rPr>
              <a:t>Sebeobsluhy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000" dirty="0" smtClean="0">
                <a:cs typeface="Times New Roman" pitchFamily="18" charset="0"/>
              </a:rPr>
              <a:t>Komunikace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000" dirty="0" smtClean="0">
                <a:cs typeface="Times New Roman" pitchFamily="18" charset="0"/>
              </a:rPr>
              <a:t>Vzhledu a neverbálního chování a vystupování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000" dirty="0" smtClean="0">
                <a:cs typeface="Times New Roman" pitchFamily="18" charset="0"/>
              </a:rPr>
              <a:t>Narušení tělesného schématu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000" dirty="0" smtClean="0">
                <a:cs typeface="Times New Roman" pitchFamily="18" charset="0"/>
              </a:rPr>
              <a:t>U studentů s centrálními obrnami (DMO, poúrazové stavy) jsou časté potíže také v oblasti zrakových a sluchových funkcí, paměti, pozornosti, psychické potíže atd.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000" dirty="0" smtClean="0">
                <a:cs typeface="Times New Roman" pitchFamily="18" charset="0"/>
              </a:rPr>
              <a:t>Výběru vhodné rehabilitační či kompenzační pomůcky.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000" dirty="0" smtClean="0">
                <a:cs typeface="Times New Roman" pitchFamily="18" charset="0"/>
              </a:rPr>
              <a:t>Zvládání stresových událostí směrem k poklesu výkonnosti a přidružených zdravotních omezení a problémů.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</a:pP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000" dirty="0" smtClean="0">
                <a:effectLst/>
                <a:cs typeface="Times New Roman" pitchFamily="18" charset="0"/>
              </a:rPr>
              <a:t>U studentů s TP se můžeme setkat s problémy v oblasti:</a:t>
            </a:r>
            <a:endParaRPr lang="cs-CZ" sz="4000" dirty="0">
              <a:effectLst/>
              <a:cs typeface="Times New Roman" pitchFamily="18" charset="0"/>
            </a:endParaRPr>
          </a:p>
        </p:txBody>
      </p:sp>
      <p:pic>
        <p:nvPicPr>
          <p:cNvPr id="4" name="Obrázek 3" descr="OPVK_hor_zakladni_logolink_CB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3" y="6102088"/>
            <a:ext cx="3096344" cy="67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299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Autofit/>
          </a:bodyPr>
          <a:lstStyle/>
          <a:p>
            <a:r>
              <a:rPr lang="cs-CZ" sz="1800" dirty="0" smtClean="0">
                <a:cs typeface="Times New Roman" pitchFamily="18" charset="0"/>
              </a:rPr>
              <a:t>Studenti </a:t>
            </a:r>
            <a:r>
              <a:rPr lang="cs-CZ" sz="1800" dirty="0">
                <a:cs typeface="Times New Roman" pitchFamily="18" charset="0"/>
              </a:rPr>
              <a:t>jsou většinou částečně nebo plně </a:t>
            </a:r>
            <a:r>
              <a:rPr lang="cs-CZ" sz="1800" dirty="0" smtClean="0">
                <a:cs typeface="Times New Roman" pitchFamily="18" charset="0"/>
              </a:rPr>
              <a:t>imobilní.</a:t>
            </a:r>
            <a:endParaRPr lang="cs-CZ" sz="1800" dirty="0">
              <a:cs typeface="Times New Roman" pitchFamily="18" charset="0"/>
            </a:endParaRPr>
          </a:p>
          <a:p>
            <a:r>
              <a:rPr lang="cs-CZ" sz="1800" dirty="0" smtClean="0">
                <a:cs typeface="Times New Roman" pitchFamily="18" charset="0"/>
              </a:rPr>
              <a:t>Přesuny z místa na místo pomáhá zajistit bezbariérovost prostředí a řada kompenzačních pomůcek.</a:t>
            </a:r>
          </a:p>
          <a:p>
            <a:pPr marL="109728" indent="0">
              <a:buNone/>
            </a:pPr>
            <a:endParaRPr lang="cs-CZ" sz="1800" dirty="0" smtClean="0">
              <a:cs typeface="Times New Roman" pitchFamily="18" charset="0"/>
            </a:endParaRPr>
          </a:p>
          <a:p>
            <a:pPr marL="109728" indent="0">
              <a:buNone/>
            </a:pPr>
            <a:r>
              <a:rPr lang="cs-CZ" sz="1800" u="sng" dirty="0" smtClean="0">
                <a:cs typeface="Times New Roman" pitchFamily="18" charset="0"/>
              </a:rPr>
              <a:t>Nejčastější pomůcky pro lokomoci:</a:t>
            </a:r>
          </a:p>
          <a:p>
            <a:r>
              <a:rPr lang="cs-CZ" sz="1800" dirty="0" smtClean="0">
                <a:cs typeface="Times New Roman" pitchFamily="18" charset="0"/>
              </a:rPr>
              <a:t>hole a berle,</a:t>
            </a:r>
          </a:p>
          <a:p>
            <a:r>
              <a:rPr lang="cs-CZ" sz="1800" dirty="0" smtClean="0">
                <a:cs typeface="Times New Roman" pitchFamily="18" charset="0"/>
              </a:rPr>
              <a:t>chodítka a kozičky,</a:t>
            </a:r>
          </a:p>
          <a:p>
            <a:r>
              <a:rPr lang="cs-CZ" sz="1800" dirty="0" smtClean="0">
                <a:cs typeface="Times New Roman" pitchFamily="18" charset="0"/>
              </a:rPr>
              <a:t>ortopedické vozíky.</a:t>
            </a:r>
          </a:p>
          <a:p>
            <a:pPr marL="109728" indent="0">
              <a:buNone/>
            </a:pPr>
            <a:r>
              <a:rPr lang="cs-CZ" sz="1800" dirty="0" smtClean="0">
                <a:cs typeface="Times New Roman" pitchFamily="18" charset="0"/>
              </a:rPr>
              <a:t>Nejčastější pomůcky </a:t>
            </a:r>
            <a:r>
              <a:rPr lang="cs-CZ" sz="1800" u="sng" dirty="0" smtClean="0">
                <a:cs typeface="Times New Roman" pitchFamily="18" charset="0"/>
              </a:rPr>
              <a:t>pro zajištění bezbariérovosti prostředí</a:t>
            </a:r>
            <a:r>
              <a:rPr lang="cs-CZ" sz="1800" dirty="0" smtClean="0">
                <a:cs typeface="Times New Roman" pitchFamily="18" charset="0"/>
              </a:rPr>
              <a:t>:</a:t>
            </a:r>
          </a:p>
          <a:p>
            <a:r>
              <a:rPr lang="cs-CZ" sz="1800" dirty="0" smtClean="0">
                <a:cs typeface="Times New Roman" pitchFamily="18" charset="0"/>
              </a:rPr>
              <a:t>madla,</a:t>
            </a:r>
          </a:p>
          <a:p>
            <a:r>
              <a:rPr lang="cs-CZ" sz="1800" dirty="0" smtClean="0">
                <a:cs typeface="Times New Roman" pitchFamily="18" charset="0"/>
              </a:rPr>
              <a:t>rampy a </a:t>
            </a:r>
            <a:r>
              <a:rPr lang="cs-CZ" sz="1800" dirty="0" err="1" smtClean="0">
                <a:cs typeface="Times New Roman" pitchFamily="18" charset="0"/>
              </a:rPr>
              <a:t>lyžiny</a:t>
            </a:r>
            <a:r>
              <a:rPr lang="cs-CZ" sz="1800" dirty="0" smtClean="0">
                <a:cs typeface="Times New Roman" pitchFamily="18" charset="0"/>
              </a:rPr>
              <a:t>,</a:t>
            </a:r>
          </a:p>
          <a:p>
            <a:r>
              <a:rPr lang="cs-CZ" sz="1800" dirty="0" smtClean="0">
                <a:cs typeface="Times New Roman" pitchFamily="18" charset="0"/>
              </a:rPr>
              <a:t>plošiny (šikmé nebo vertikální) a výtahy,</a:t>
            </a:r>
          </a:p>
          <a:p>
            <a:r>
              <a:rPr lang="cs-CZ" sz="1800" dirty="0" err="1" smtClean="0">
                <a:cs typeface="Times New Roman" pitchFamily="18" charset="0"/>
              </a:rPr>
              <a:t>Schodolez</a:t>
            </a:r>
            <a:r>
              <a:rPr lang="cs-CZ" sz="1800" dirty="0" smtClean="0">
                <a:cs typeface="Times New Roman" pitchFamily="18" charset="0"/>
              </a:rPr>
              <a:t> (</a:t>
            </a:r>
            <a:r>
              <a:rPr lang="cs-CZ" sz="1800" dirty="0" err="1" smtClean="0">
                <a:cs typeface="Times New Roman" pitchFamily="18" charset="0"/>
              </a:rPr>
              <a:t>scalamobil</a:t>
            </a:r>
            <a:r>
              <a:rPr lang="cs-CZ" sz="1800" dirty="0" smtClean="0">
                <a:cs typeface="Times New Roman" pitchFamily="18" charset="0"/>
              </a:rPr>
              <a:t>).</a:t>
            </a:r>
          </a:p>
          <a:p>
            <a:pPr marL="109728" indent="0">
              <a:buNone/>
            </a:pPr>
            <a:r>
              <a:rPr lang="cs-CZ" sz="1800" dirty="0" smtClean="0">
                <a:cs typeface="Times New Roman" pitchFamily="18" charset="0"/>
              </a:rPr>
              <a:t>Není-li použitelná žádná z uvedených možností, musíme studenta (vozík) přenést s využitím vlastních sil.</a:t>
            </a: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effectLst/>
                <a:cs typeface="Times New Roman" pitchFamily="18" charset="0"/>
              </a:rPr>
              <a:t>Jak zvládat potíže s lokomocí?</a:t>
            </a:r>
            <a:endParaRPr lang="cs-CZ" sz="4000" dirty="0">
              <a:effectLst/>
              <a:cs typeface="Times New Roman" pitchFamily="18" charset="0"/>
            </a:endParaRPr>
          </a:p>
        </p:txBody>
      </p:sp>
      <p:pic>
        <p:nvPicPr>
          <p:cNvPr id="4" name="Obrázek 3" descr="OPVK_hor_zakladni_logolink_CB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3" y="6102088"/>
            <a:ext cx="3096344" cy="67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77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 Centra: </a:t>
            </a:r>
            <a:endParaRPr lang="cs-CZ" dirty="0"/>
          </a:p>
        </p:txBody>
      </p:sp>
      <p:pic>
        <p:nvPicPr>
          <p:cNvPr id="4" name="Obrázek 3" descr="OPVK_hor_zakladni_logolink_CB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3" y="6102088"/>
            <a:ext cx="3096344" cy="67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57200" y="1052736"/>
          <a:ext cx="8003232" cy="4954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829955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Zásady pro práci s </a:t>
            </a:r>
            <a:r>
              <a:rPr lang="cs-CZ" dirty="0" smtClean="0"/>
              <a:t>člověkem na </a:t>
            </a:r>
            <a:r>
              <a:rPr lang="cs-CZ" u="sng" dirty="0" smtClean="0"/>
              <a:t>ortopedickém</a:t>
            </a:r>
            <a:r>
              <a:rPr lang="cs-CZ" dirty="0" smtClean="0"/>
              <a:t> vozíku</a:t>
            </a:r>
            <a:endParaRPr lang="cs-CZ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772816"/>
            <a:ext cx="8856984" cy="453650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800" dirty="0"/>
              <a:t>Při zastavení nebo přesunu člověka na vozík musíme </a:t>
            </a:r>
            <a:r>
              <a:rPr lang="cs-CZ" sz="1800" b="1" dirty="0"/>
              <a:t>vozík zabrzdit</a:t>
            </a:r>
            <a:r>
              <a:rPr lang="cs-CZ" sz="1800" dirty="0"/>
              <a:t>.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Vozík zvedáme pouze </a:t>
            </a:r>
            <a:r>
              <a:rPr lang="cs-CZ" sz="1800" b="1" dirty="0"/>
              <a:t>za pevné rámy</a:t>
            </a:r>
            <a:r>
              <a:rPr lang="cs-CZ" sz="1800" dirty="0"/>
              <a:t>. Při manipulaci s vozíkem, např. při zvedání vozíčkáře do schodů, </a:t>
            </a:r>
            <a:r>
              <a:rPr lang="cs-CZ" sz="1800" b="1" dirty="0"/>
              <a:t>nesmíme vozík chytat za odnímatelné součásti, např. stupačky!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Respektovat možnost co nejpohodlnějšího </a:t>
            </a:r>
            <a:r>
              <a:rPr lang="cs-CZ" sz="1800" b="1" dirty="0"/>
              <a:t>zapojení vozíčkáře </a:t>
            </a:r>
            <a:r>
              <a:rPr lang="cs-CZ" sz="1800" dirty="0"/>
              <a:t>při komunikaci s dalšími lidmi (postavit se čelem k vozíčkáři a zabránit vyvracení jeho hlavy vzad).</a:t>
            </a:r>
          </a:p>
          <a:p>
            <a:pPr>
              <a:lnSpc>
                <a:spcPct val="80000"/>
              </a:lnSpc>
            </a:pPr>
            <a:r>
              <a:rPr lang="cs-CZ" sz="1800" b="1" dirty="0"/>
              <a:t>Nedělat okolí prostředníka v komunikaci s vozíčkářem</a:t>
            </a:r>
            <a:r>
              <a:rPr lang="cs-CZ" sz="1800" dirty="0"/>
              <a:t>, pokud je schopný vyslovit sám svá přání a srozumitelně komunikovat (okolí má tendenci obracet se při komunikaci spíše na doprovod vozíčkáře).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Mít na paměti </a:t>
            </a:r>
            <a:r>
              <a:rPr lang="cs-CZ" sz="1800" b="1" dirty="0"/>
              <a:t>jiný </a:t>
            </a:r>
            <a:r>
              <a:rPr lang="cs-CZ" sz="1800" b="1" dirty="0" smtClean="0"/>
              <a:t>zorný </a:t>
            </a:r>
            <a:r>
              <a:rPr lang="cs-CZ" sz="1800" b="1" dirty="0"/>
              <a:t>úhel </a:t>
            </a:r>
            <a:r>
              <a:rPr lang="cs-CZ" sz="1800" dirty="0"/>
              <a:t>pohledu </a:t>
            </a:r>
            <a:r>
              <a:rPr lang="cs-CZ" sz="1800" dirty="0" smtClean="0"/>
              <a:t>člověka na vozíčku. </a:t>
            </a:r>
            <a:r>
              <a:rPr lang="cs-CZ" sz="1800" dirty="0"/>
              <a:t>Pokud chceme na něco upozornit, můžeme se sklonit, abychom zjistili, zda je to vidět i z </a:t>
            </a:r>
            <a:r>
              <a:rPr lang="cs-CZ" sz="1800" dirty="0" smtClean="0"/>
              <a:t>pohledu studenta.</a:t>
            </a:r>
            <a:endParaRPr lang="cs-CZ" sz="1800" dirty="0"/>
          </a:p>
          <a:p>
            <a:pPr>
              <a:lnSpc>
                <a:spcPct val="80000"/>
              </a:lnSpc>
            </a:pPr>
            <a:r>
              <a:rPr lang="cs-CZ" sz="1800" dirty="0"/>
              <a:t>Podporovat </a:t>
            </a:r>
            <a:r>
              <a:rPr lang="cs-CZ" sz="1800" b="1" dirty="0"/>
              <a:t>co největší samostatnost při ovládání vozíku</a:t>
            </a:r>
            <a:r>
              <a:rPr lang="cs-CZ" sz="1800" dirty="0"/>
              <a:t>. Pokud není omezena svalová síla a </a:t>
            </a:r>
            <a:r>
              <a:rPr lang="cs-CZ" sz="1800" dirty="0" smtClean="0"/>
              <a:t>člověk na vozíku může </a:t>
            </a:r>
            <a:r>
              <a:rPr lang="cs-CZ" sz="1800" dirty="0"/>
              <a:t>ovládat svůj vozík, zasahovat pouze tam, kde </a:t>
            </a:r>
            <a:r>
              <a:rPr lang="cs-CZ" sz="1800" dirty="0" smtClean="0"/>
              <a:t>potřebuje </a:t>
            </a:r>
            <a:r>
              <a:rPr lang="cs-CZ" sz="1800" dirty="0"/>
              <a:t>naši pomoc (např. při zdolávání obrubníků</a:t>
            </a:r>
            <a:r>
              <a:rPr lang="cs-CZ" sz="1800" dirty="0" smtClean="0"/>
              <a:t>, </a:t>
            </a:r>
            <a:r>
              <a:rPr lang="cs-CZ" sz="1800" dirty="0"/>
              <a:t>schodů, prahů</a:t>
            </a:r>
            <a:r>
              <a:rPr lang="cs-CZ" sz="1800" dirty="0" smtClean="0"/>
              <a:t>…). </a:t>
            </a:r>
            <a:endParaRPr lang="cs-CZ" sz="1800" dirty="0"/>
          </a:p>
          <a:p>
            <a:pPr>
              <a:lnSpc>
                <a:spcPct val="80000"/>
              </a:lnSpc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xmlns="" val="226761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pPr marL="109728" indent="0" algn="just">
              <a:buNone/>
              <a:defRPr/>
            </a:pPr>
            <a:endParaRPr lang="cs-CZ" sz="1800" dirty="0" smtClean="0"/>
          </a:p>
          <a:p>
            <a:pPr marL="109728" indent="0" algn="just">
              <a:buNone/>
              <a:defRPr/>
            </a:pPr>
            <a:endParaRPr lang="cs-CZ" sz="1800" dirty="0" smtClean="0"/>
          </a:p>
          <a:p>
            <a:pPr marL="109728" indent="0" algn="just">
              <a:buNone/>
              <a:defRPr/>
            </a:pPr>
            <a:r>
              <a:rPr lang="cs-CZ" sz="1800" dirty="0" smtClean="0"/>
              <a:t>Někteří studenti (zvláště u poúrazových stavů) mají při dlouhodobějším setrvávání v jedné poloze na ortopedickém vozíku problémy s tvorbou </a:t>
            </a:r>
            <a:r>
              <a:rPr lang="cs-CZ" sz="1800" b="1" dirty="0" smtClean="0"/>
              <a:t>proleženin</a:t>
            </a:r>
            <a:r>
              <a:rPr lang="cs-CZ" sz="1800" dirty="0" smtClean="0"/>
              <a:t> (dekubitů).  </a:t>
            </a:r>
          </a:p>
          <a:p>
            <a:pPr marL="109728" indent="0" algn="just">
              <a:buNone/>
              <a:defRPr/>
            </a:pPr>
            <a:r>
              <a:rPr lang="cs-CZ" sz="1800" dirty="0" smtClean="0"/>
              <a:t>Tento problém řešíme </a:t>
            </a:r>
            <a:r>
              <a:rPr lang="cs-CZ" sz="1800" b="1" dirty="0" smtClean="0"/>
              <a:t>individuálně</a:t>
            </a:r>
            <a:r>
              <a:rPr lang="cs-CZ" sz="1800" dirty="0" smtClean="0"/>
              <a:t> ve spolupráci s asistentem nebo zaměstnancem Centra. Pro změnu polohy se nejčastěji využívá leh na zádech a na boku. </a:t>
            </a:r>
          </a:p>
          <a:p>
            <a:pPr marL="109728" indent="0" algn="just">
              <a:buNone/>
              <a:defRPr/>
            </a:pPr>
            <a:r>
              <a:rPr lang="cs-CZ" sz="1800" dirty="0" smtClean="0"/>
              <a:t>Využívají se polohy </a:t>
            </a:r>
            <a:r>
              <a:rPr lang="cs-CZ" sz="1800" b="1" dirty="0" smtClean="0"/>
              <a:t>aktivní, pasivní i úlevové</a:t>
            </a:r>
            <a:r>
              <a:rPr lang="cs-CZ" sz="1800" dirty="0" smtClean="0"/>
              <a:t>. Velký důraz je kladen na vhodnou polohu pro výchovně-vzdělávací proces (příprava materiálů, samostatných úkolů, vyplňování pracovních listů), stejně jako vhodné polohy pro samotnou </a:t>
            </a:r>
            <a:r>
              <a:rPr lang="cs-CZ" sz="1800" b="1" dirty="0" err="1" smtClean="0"/>
              <a:t>grafomotorickou</a:t>
            </a:r>
            <a:r>
              <a:rPr lang="cs-CZ" sz="1800" b="1" dirty="0" smtClean="0"/>
              <a:t> činnost</a:t>
            </a:r>
            <a:r>
              <a:rPr lang="cs-CZ" sz="1800" dirty="0" smtClean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effectLst/>
                <a:cs typeface="Times New Roman" pitchFamily="18" charset="0"/>
              </a:rPr>
              <a:t>Polohování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6116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800" dirty="0" smtClean="0">
                <a:cs typeface="Times New Roman" pitchFamily="18" charset="0"/>
              </a:rPr>
              <a:t>Někteří studenti s těžkým stupněm TP mají potíže se zapisováním (psaný materiál, přednášky apod.).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cs-CZ" sz="2800" u="sng" dirty="0" smtClean="0">
                <a:cs typeface="Times New Roman" pitchFamily="18" charset="0"/>
              </a:rPr>
              <a:t>Možná řešení</a:t>
            </a:r>
            <a:r>
              <a:rPr lang="cs-CZ" sz="2800" dirty="0" smtClean="0">
                <a:cs typeface="Times New Roman" pitchFamily="18" charset="0"/>
              </a:rPr>
              <a:t>:</a:t>
            </a:r>
          </a:p>
          <a:p>
            <a:pPr marL="457200" indent="-457200">
              <a:buClr>
                <a:schemeClr val="accent3"/>
              </a:buClr>
              <a:defRPr/>
            </a:pPr>
            <a:r>
              <a:rPr lang="cs-CZ" sz="2800" dirty="0" smtClean="0">
                <a:cs typeface="Times New Roman" pitchFamily="18" charset="0"/>
              </a:rPr>
              <a:t>Protiskluzná podložka na stůl a psací náčiní, které lze lépe uchopit („trojboká“ psací náčiní).</a:t>
            </a:r>
          </a:p>
          <a:p>
            <a:pPr marL="457200" indent="-457200">
              <a:buClr>
                <a:schemeClr val="accent3"/>
              </a:buClr>
              <a:defRPr/>
            </a:pPr>
            <a:r>
              <a:rPr lang="cs-CZ" sz="2800" dirty="0" smtClean="0">
                <a:cs typeface="Times New Roman" pitchFamily="18" charset="0"/>
              </a:rPr>
              <a:t>Počítač (notebook).</a:t>
            </a:r>
          </a:p>
          <a:p>
            <a:pPr marL="457200" indent="-457200">
              <a:buClr>
                <a:schemeClr val="accent3"/>
              </a:buClr>
              <a:defRPr/>
            </a:pPr>
            <a:r>
              <a:rPr lang="cs-CZ" sz="2800" dirty="0" smtClean="0">
                <a:cs typeface="Times New Roman" pitchFamily="18" charset="0"/>
              </a:rPr>
              <a:t>Osobní asistent (zapisuje za studenta).</a:t>
            </a:r>
          </a:p>
          <a:p>
            <a:pPr marL="457200" indent="-457200">
              <a:buClr>
                <a:schemeClr val="accent3"/>
              </a:buClr>
              <a:defRPr/>
            </a:pPr>
            <a:r>
              <a:rPr lang="cs-CZ" sz="2800" dirty="0" smtClean="0">
                <a:cs typeface="Times New Roman" pitchFamily="18" charset="0"/>
              </a:rPr>
              <a:t>Nahrávka přednášky (diktafon, SW vybavení).</a:t>
            </a:r>
          </a:p>
          <a:p>
            <a:pPr marL="457200" indent="-457200">
              <a:buClr>
                <a:schemeClr val="accent3"/>
              </a:buClr>
              <a:defRPr/>
            </a:pPr>
            <a:r>
              <a:rPr lang="cs-CZ" sz="2800" dirty="0" smtClean="0">
                <a:cs typeface="Times New Roman" pitchFamily="18" charset="0"/>
              </a:rPr>
              <a:t>Ofocení zápisu spolužáka.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endParaRPr lang="cs-CZ" sz="2800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>
                <a:effectLst/>
                <a:cs typeface="Times New Roman" pitchFamily="18" charset="0"/>
              </a:rPr>
              <a:t>Jak zvládat potíže </a:t>
            </a:r>
            <a:r>
              <a:rPr lang="cs-CZ" sz="4400" dirty="0" smtClean="0">
                <a:effectLst/>
                <a:cs typeface="Times New Roman" pitchFamily="18" charset="0"/>
              </a:rPr>
              <a:t>se zapisováním na přednáškách?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1874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800" dirty="0" smtClean="0">
                <a:cs typeface="Times New Roman" pitchFamily="18" charset="0"/>
              </a:rPr>
              <a:t>Studenti s těžkým postižením horních končetin nemusí být schopni </a:t>
            </a:r>
            <a:r>
              <a:rPr lang="cs-CZ" sz="2800" b="1" dirty="0" smtClean="0">
                <a:cs typeface="Times New Roman" pitchFamily="18" charset="0"/>
              </a:rPr>
              <a:t>otočit stránku knihy</a:t>
            </a:r>
            <a:r>
              <a:rPr lang="cs-CZ" sz="2800" dirty="0" smtClean="0">
                <a:cs typeface="Times New Roman" pitchFamily="18" charset="0"/>
              </a:rPr>
              <a:t>. Pokud mají upravený počítač  a jsou schopni jej využívat, mohou jim pomoci dostupné studijní materiály </a:t>
            </a:r>
            <a:r>
              <a:rPr lang="cs-CZ" sz="2800" b="1" dirty="0" smtClean="0">
                <a:cs typeface="Times New Roman" pitchFamily="18" charset="0"/>
              </a:rPr>
              <a:t>v elektronické podobě</a:t>
            </a:r>
            <a:r>
              <a:rPr lang="cs-CZ" sz="2800" dirty="0" smtClean="0">
                <a:cs typeface="Times New Roman" pitchFamily="18" charset="0"/>
              </a:rPr>
              <a:t>, např. elektronické knihy pro studenty se zrakovým postižením.</a:t>
            </a:r>
            <a:endParaRPr lang="cs-CZ" sz="2800" dirty="0">
              <a:cs typeface="Times New Roman" pitchFamily="18" charset="0"/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effectLst/>
                <a:cs typeface="Times New Roman" pitchFamily="18" charset="0"/>
              </a:rPr>
              <a:t>Studijní materiál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4925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rmAutofit fontScale="85000" lnSpcReduction="10000"/>
          </a:bodyPr>
          <a:lstStyle/>
          <a:p>
            <a:pPr marL="109728" indent="0" algn="just">
              <a:buNone/>
            </a:pPr>
            <a:r>
              <a:rPr lang="cs-CZ" sz="2400" dirty="0" smtClean="0">
                <a:cs typeface="Times New Roman" pitchFamily="18" charset="0"/>
              </a:rPr>
              <a:t>Schopnost komunikace u studentů s TP nemusí, ale také může </a:t>
            </a:r>
            <a:r>
              <a:rPr lang="cs-CZ" sz="2400" dirty="0">
                <a:cs typeface="Times New Roman" pitchFamily="18" charset="0"/>
              </a:rPr>
              <a:t>být postižena (od snížené srozumitelnosti až k úplné nemluvnosti). Využívají se různé </a:t>
            </a:r>
            <a:r>
              <a:rPr lang="cs-CZ" sz="2400" b="1" dirty="0">
                <a:cs typeface="Times New Roman" pitchFamily="18" charset="0"/>
              </a:rPr>
              <a:t>náhradní systémy komunikace</a:t>
            </a:r>
            <a:r>
              <a:rPr lang="cs-CZ" sz="2400" dirty="0">
                <a:cs typeface="Times New Roman" pitchFamily="18" charset="0"/>
              </a:rPr>
              <a:t>, včetně neverbální komunikace. Někdy se používá termín </a:t>
            </a:r>
            <a:r>
              <a:rPr lang="cs-CZ" sz="2400" b="1" dirty="0">
                <a:cs typeface="Times New Roman" pitchFamily="18" charset="0"/>
              </a:rPr>
              <a:t>alternativní a augmentativní komunikace</a:t>
            </a:r>
            <a:r>
              <a:rPr lang="cs-CZ" sz="2400" dirty="0">
                <a:cs typeface="Times New Roman" pitchFamily="18" charset="0"/>
              </a:rPr>
              <a:t> (AAK</a:t>
            </a:r>
            <a:r>
              <a:rPr lang="cs-CZ" sz="2400" dirty="0" smtClean="0">
                <a:cs typeface="Times New Roman" pitchFamily="18" charset="0"/>
              </a:rPr>
              <a:t>). Tyto systémy se obvykle dělají „na míru“ každému studentovi a je třeba se s ním seznámit v souvislosti s každým jedincem zvlášť. Již dříve jsme uvedli některé zásady pro komunikaci, které nyní doplníme:</a:t>
            </a:r>
          </a:p>
          <a:p>
            <a:pPr algn="just"/>
            <a:r>
              <a:rPr lang="cs-CZ" sz="2400" dirty="0" smtClean="0">
                <a:cs typeface="Times New Roman" pitchFamily="18" charset="0"/>
              </a:rPr>
              <a:t>Buďme v komunikaci </a:t>
            </a:r>
            <a:r>
              <a:rPr lang="cs-CZ" sz="2400" b="1" dirty="0" smtClean="0">
                <a:cs typeface="Times New Roman" pitchFamily="18" charset="0"/>
              </a:rPr>
              <a:t>taktní a respektující</a:t>
            </a:r>
            <a:r>
              <a:rPr lang="cs-CZ" sz="2400" dirty="0" smtClean="0">
                <a:cs typeface="Times New Roman" pitchFamily="18" charset="0"/>
              </a:rPr>
              <a:t>, ale zároveň přímí </a:t>
            </a:r>
            <a:br>
              <a:rPr lang="cs-CZ" sz="2400" dirty="0" smtClean="0">
                <a:cs typeface="Times New Roman" pitchFamily="18" charset="0"/>
              </a:rPr>
            </a:br>
            <a:r>
              <a:rPr lang="cs-CZ" sz="2400" dirty="0" smtClean="0">
                <a:cs typeface="Times New Roman" pitchFamily="18" charset="0"/>
              </a:rPr>
              <a:t>a jasní – lidem s TP je nepříjemná jak arogance druhých, tak bezradnost okolí, situace, kdy druzí neví, jak jednat a co dělat. Nebojme se v těchto případech zeptat, popř. upozornit na svoji nejistotu!</a:t>
            </a:r>
          </a:p>
          <a:p>
            <a:pPr algn="just"/>
            <a:r>
              <a:rPr lang="cs-CZ" sz="2400" dirty="0">
                <a:cs typeface="Times New Roman" pitchFamily="18" charset="0"/>
              </a:rPr>
              <a:t>Pokud chceme člověku s </a:t>
            </a:r>
            <a:r>
              <a:rPr lang="cs-CZ" sz="2400" dirty="0" smtClean="0">
                <a:cs typeface="Times New Roman" pitchFamily="18" charset="0"/>
              </a:rPr>
              <a:t>tělesným postižením pomoci, </a:t>
            </a:r>
            <a:r>
              <a:rPr lang="cs-CZ" sz="2400" dirty="0">
                <a:cs typeface="Times New Roman" pitchFamily="18" charset="0"/>
              </a:rPr>
              <a:t>ujistěme se nejprve, </a:t>
            </a:r>
            <a:r>
              <a:rPr lang="cs-CZ" sz="2400" b="1" dirty="0">
                <a:cs typeface="Times New Roman" pitchFamily="18" charset="0"/>
              </a:rPr>
              <a:t>zda o tuto pomoc stojí</a:t>
            </a:r>
            <a:r>
              <a:rPr lang="cs-CZ" sz="2400" dirty="0" smtClean="0">
                <a:cs typeface="Times New Roman" pitchFamily="18" charset="0"/>
              </a:rPr>
              <a:t>.</a:t>
            </a:r>
          </a:p>
          <a:p>
            <a:pPr algn="just"/>
            <a:r>
              <a:rPr lang="cs-CZ" sz="2400" dirty="0">
                <a:cs typeface="Times New Roman" pitchFamily="18" charset="0"/>
              </a:rPr>
              <a:t>Pokud nerozumíme tomu, co nám komunikační partner sděluje, </a:t>
            </a:r>
            <a:r>
              <a:rPr lang="cs-CZ" sz="2400" b="1" dirty="0">
                <a:cs typeface="Times New Roman" pitchFamily="18" charset="0"/>
              </a:rPr>
              <a:t>zeptejme se ho</a:t>
            </a:r>
            <a:r>
              <a:rPr lang="cs-CZ" sz="2400" dirty="0">
                <a:cs typeface="Times New Roman" pitchFamily="18" charset="0"/>
              </a:rPr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 smtClean="0">
                <a:effectLst/>
                <a:cs typeface="Times New Roman" pitchFamily="18" charset="0"/>
              </a:rPr>
              <a:t>Komunikace </a:t>
            </a:r>
            <a:endParaRPr lang="cs-CZ" sz="4000" dirty="0">
              <a:effectLst/>
              <a:cs typeface="Times New Roman" pitchFamily="18" charset="0"/>
            </a:endParaRPr>
          </a:p>
        </p:txBody>
      </p:sp>
      <p:pic>
        <p:nvPicPr>
          <p:cNvPr id="4" name="Obrázek 3" descr="OPVK_hor_zakladni_logolink_CB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3" y="6102088"/>
            <a:ext cx="3096344" cy="67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909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21359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cs-CZ" sz="2000" dirty="0" smtClean="0">
                <a:cs typeface="Times New Roman" pitchFamily="18" charset="0"/>
              </a:rPr>
              <a:t>Obtížným úkolem u některých studentů s TP je zjišťování jejich znalostí a vědomostí. </a:t>
            </a:r>
          </a:p>
          <a:p>
            <a:pPr algn="just"/>
            <a:r>
              <a:rPr lang="cs-CZ" sz="2000" dirty="0" smtClean="0">
                <a:cs typeface="Times New Roman" pitchFamily="18" charset="0"/>
              </a:rPr>
              <a:t>U verbálně nekomunikujících studentů, kteří jsou schopni psát, např. na počítači, je možné </a:t>
            </a:r>
            <a:r>
              <a:rPr lang="cs-CZ" sz="2000" b="1" dirty="0" smtClean="0">
                <a:cs typeface="Times New Roman" pitchFamily="18" charset="0"/>
              </a:rPr>
              <a:t>zkoušet písemně</a:t>
            </a:r>
            <a:r>
              <a:rPr lang="cs-CZ" sz="2000" dirty="0" smtClean="0">
                <a:cs typeface="Times New Roman" pitchFamily="18" charset="0"/>
              </a:rPr>
              <a:t>.</a:t>
            </a:r>
          </a:p>
          <a:p>
            <a:pPr algn="just"/>
            <a:r>
              <a:rPr lang="cs-CZ" sz="2000" dirty="0" smtClean="0">
                <a:cs typeface="Times New Roman" pitchFamily="18" charset="0"/>
              </a:rPr>
              <a:t>Nejjednodušší alternativou zkoušení je výběr ze dvou nebo více odpovědí (</a:t>
            </a:r>
            <a:r>
              <a:rPr lang="cs-CZ" sz="2000" b="1" dirty="0" smtClean="0">
                <a:cs typeface="Times New Roman" pitchFamily="18" charset="0"/>
              </a:rPr>
              <a:t>testové otázky</a:t>
            </a:r>
            <a:r>
              <a:rPr lang="cs-CZ" sz="2000" dirty="0" smtClean="0">
                <a:cs typeface="Times New Roman" pitchFamily="18" charset="0"/>
              </a:rPr>
              <a:t>).</a:t>
            </a:r>
          </a:p>
          <a:p>
            <a:pPr algn="just"/>
            <a:r>
              <a:rPr lang="cs-CZ" sz="2000" dirty="0" smtClean="0">
                <a:cs typeface="Times New Roman" pitchFamily="18" charset="0"/>
              </a:rPr>
              <a:t>U těžce tělesně postižených studentů, kteří nejsou schopni téměř pohybovat horními končetinami, ale jsou schopni verbálně komunikovat, </a:t>
            </a:r>
            <a:r>
              <a:rPr lang="cs-CZ" sz="2000" b="1" dirty="0" smtClean="0">
                <a:cs typeface="Times New Roman" pitchFamily="18" charset="0"/>
              </a:rPr>
              <a:t>zkoušíme ústně</a:t>
            </a:r>
            <a:r>
              <a:rPr lang="cs-CZ" sz="2000" dirty="0" smtClean="0">
                <a:cs typeface="Times New Roman" pitchFamily="18" charset="0"/>
              </a:rPr>
              <a:t>.</a:t>
            </a:r>
          </a:p>
          <a:p>
            <a:pPr algn="just"/>
            <a:r>
              <a:rPr lang="cs-CZ" sz="2000" dirty="0" smtClean="0">
                <a:cs typeface="Times New Roman" pitchFamily="18" charset="0"/>
              </a:rPr>
              <a:t>V nejtěžších případech lze využít </a:t>
            </a:r>
            <a:r>
              <a:rPr lang="cs-CZ" sz="2000" b="1" dirty="0" smtClean="0">
                <a:cs typeface="Times New Roman" pitchFamily="18" charset="0"/>
              </a:rPr>
              <a:t>speciálně upravený počítač </a:t>
            </a:r>
            <a:r>
              <a:rPr lang="cs-CZ" sz="2000" dirty="0">
                <a:cs typeface="Times New Roman" pitchFamily="18" charset="0"/>
              </a:rPr>
              <a:t>(</a:t>
            </a:r>
            <a:r>
              <a:rPr lang="cs-CZ" sz="2000" dirty="0" smtClean="0">
                <a:cs typeface="Times New Roman" pitchFamily="18" charset="0"/>
              </a:rPr>
              <a:t>viz dále). </a:t>
            </a:r>
          </a:p>
          <a:p>
            <a:pPr algn="just"/>
            <a:r>
              <a:rPr lang="cs-CZ" sz="2000" dirty="0" smtClean="0">
                <a:cs typeface="Times New Roman" pitchFamily="18" charset="0"/>
              </a:rPr>
              <a:t>V případě potřeby je možné využít konzultace s pracovníky 		Centra.</a:t>
            </a:r>
            <a:endParaRPr lang="cs-CZ" sz="2000" dirty="0"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effectLst/>
                <a:cs typeface="Times New Roman" pitchFamily="18" charset="0"/>
              </a:rPr>
              <a:t>Zkoušení</a:t>
            </a:r>
            <a:endParaRPr lang="cs-CZ" sz="3200" dirty="0">
              <a:effectLst/>
              <a:cs typeface="Times New Roman" pitchFamily="18" charset="0"/>
            </a:endParaRPr>
          </a:p>
        </p:txBody>
      </p:sp>
      <p:pic>
        <p:nvPicPr>
          <p:cNvPr id="4" name="Obrázek 3" descr="OPVK_hor_zakladni_logolink_CB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3" y="6102088"/>
            <a:ext cx="3096344" cy="67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78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800" dirty="0" smtClean="0">
                <a:cs typeface="Times New Roman" pitchFamily="18" charset="0"/>
              </a:rPr>
              <a:t>Narušení </a:t>
            </a:r>
            <a:r>
              <a:rPr lang="cs-CZ" sz="2800" dirty="0">
                <a:cs typeface="Times New Roman" pitchFamily="18" charset="0"/>
              </a:rPr>
              <a:t>mimiky, </a:t>
            </a:r>
            <a:r>
              <a:rPr lang="cs-CZ" sz="2800" dirty="0" smtClean="0">
                <a:cs typeface="Times New Roman" pitchFamily="18" charset="0"/>
              </a:rPr>
              <a:t>slinotoku (salivace) </a:t>
            </a:r>
            <a:r>
              <a:rPr lang="cs-CZ" sz="2800" dirty="0">
                <a:cs typeface="Times New Roman" pitchFamily="18" charset="0"/>
              </a:rPr>
              <a:t>a celkového vzhledu mohou vyvolávat </a:t>
            </a:r>
            <a:r>
              <a:rPr lang="cs-CZ" sz="2800" b="1" dirty="0">
                <a:cs typeface="Times New Roman" pitchFamily="18" charset="0"/>
              </a:rPr>
              <a:t>mylný dojem, že člověk je mentálně postižený</a:t>
            </a:r>
            <a:r>
              <a:rPr lang="cs-CZ" sz="2800" dirty="0">
                <a:cs typeface="Times New Roman" pitchFamily="18" charset="0"/>
              </a:rPr>
              <a:t>. </a:t>
            </a:r>
            <a:r>
              <a:rPr lang="cs-CZ" sz="2800" dirty="0" smtClean="0">
                <a:cs typeface="Times New Roman" pitchFamily="18" charset="0"/>
              </a:rPr>
              <a:t>Lze se setkat také s pojmem </a:t>
            </a:r>
            <a:r>
              <a:rPr lang="cs-CZ" sz="2800" b="1" dirty="0" err="1" smtClean="0">
                <a:cs typeface="Times New Roman" pitchFamily="18" charset="0"/>
              </a:rPr>
              <a:t>pseudoafektivní</a:t>
            </a:r>
            <a:r>
              <a:rPr lang="cs-CZ" sz="2800" b="1" dirty="0" smtClean="0">
                <a:cs typeface="Times New Roman" pitchFamily="18" charset="0"/>
              </a:rPr>
              <a:t> fyziognomie </a:t>
            </a:r>
            <a:r>
              <a:rPr lang="cs-CZ" sz="2800" dirty="0" smtClean="0">
                <a:cs typeface="Times New Roman" pitchFamily="18" charset="0"/>
              </a:rPr>
              <a:t>(např. typicky u dyskinetických forem DMO). Snížení </a:t>
            </a:r>
            <a:r>
              <a:rPr lang="cs-CZ" sz="2800" dirty="0">
                <a:cs typeface="Times New Roman" pitchFamily="18" charset="0"/>
              </a:rPr>
              <a:t>inteligence může a nemusí být přítomno – málokdy je rozpoznatelné z neverbálního chování a vystupování studenta.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800" dirty="0">
                <a:cs typeface="Times New Roman" pitchFamily="18" charset="0"/>
              </a:rPr>
              <a:t>U obrn jsou časté </a:t>
            </a:r>
            <a:r>
              <a:rPr lang="cs-CZ" sz="2800" b="1" dirty="0">
                <a:cs typeface="Times New Roman" pitchFamily="18" charset="0"/>
              </a:rPr>
              <a:t>potíže v oblasti zrakových a sluchových funkcí, paměti, pozornosti, psychické potíže</a:t>
            </a:r>
            <a:r>
              <a:rPr lang="cs-CZ" sz="2800" dirty="0">
                <a:cs typeface="Times New Roman" pitchFamily="18" charset="0"/>
              </a:rPr>
              <a:t> atd.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Dopad postižení na vzhled jedince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9531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dirty="0" smtClean="0"/>
              <a:t>	Existují různé typy epileptických záchvatů. Zde uvedeme pouze některé.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8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b="1" dirty="0" smtClean="0"/>
              <a:t>Psychomotorický záchvat:</a:t>
            </a:r>
            <a:r>
              <a:rPr lang="cs-CZ" sz="2800" dirty="0" smtClean="0"/>
              <a:t> člověk začne dělat různé pohybové stereotypy, např. přechází po místnosti. Dbáme na to, aby se nikde nezranil, v pohybu jej neomezujeme.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b="1" dirty="0" smtClean="0"/>
              <a:t>Absence</a:t>
            </a:r>
            <a:r>
              <a:rPr lang="cs-CZ" sz="2800" dirty="0" smtClean="0"/>
              <a:t>  jsou typické krátkým zahleděním se ztrátou vědomí. Většinou si jich nevšimneme a ani nemusí omezovat výuku. </a:t>
            </a:r>
            <a:r>
              <a:rPr lang="cs-CZ" sz="2800" dirty="0"/>
              <a:t>Nebezpečí je pouze v případě aktivit, kde chvilková nepozornost může ohrozit člověka s epilepsií nebo druhé.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 smtClean="0"/>
              <a:t>Epilepsie – ošetření záchvatu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2813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cs-CZ" sz="2100" b="1" dirty="0"/>
              <a:t>Tonicko-klonické záchvaty: </a:t>
            </a:r>
            <a:r>
              <a:rPr lang="cs-CZ" sz="2100" dirty="0"/>
              <a:t>dochází k výpadku vědomí a silným křečím. </a:t>
            </a:r>
            <a:endParaRPr lang="cs-CZ" sz="2100" dirty="0" smtClean="0"/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cs-CZ" sz="2100" dirty="0" smtClean="0"/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cs-CZ" sz="2100" u="sng" dirty="0" smtClean="0"/>
              <a:t>Doporučuje </a:t>
            </a:r>
            <a:r>
              <a:rPr lang="cs-CZ" sz="2100" u="sng" dirty="0"/>
              <a:t>se</a:t>
            </a:r>
            <a:r>
              <a:rPr lang="cs-CZ" sz="2100" dirty="0"/>
              <a:t>:</a:t>
            </a:r>
          </a:p>
          <a:p>
            <a:pPr algn="just">
              <a:lnSpc>
                <a:spcPct val="80000"/>
              </a:lnSpc>
            </a:pPr>
            <a:r>
              <a:rPr lang="cs-CZ" sz="2100" dirty="0" smtClean="0"/>
              <a:t>Odstranit </a:t>
            </a:r>
            <a:r>
              <a:rPr lang="cs-CZ" sz="2100" dirty="0"/>
              <a:t>ostré předměty z okolí (nebo pokusit se přesunout pacienta od ostrých hran), </a:t>
            </a:r>
            <a:r>
              <a:rPr lang="cs-CZ" sz="2100" dirty="0" smtClean="0"/>
              <a:t>dát </a:t>
            </a:r>
            <a:r>
              <a:rPr lang="cs-CZ" sz="2100" dirty="0"/>
              <a:t>něco měkkého pod hlavu (ručník, </a:t>
            </a:r>
            <a:r>
              <a:rPr lang="cs-CZ" sz="2100" dirty="0" smtClean="0"/>
              <a:t>svetr).</a:t>
            </a:r>
            <a:endParaRPr lang="cs-CZ" sz="2100" dirty="0"/>
          </a:p>
          <a:p>
            <a:pPr algn="just">
              <a:lnSpc>
                <a:spcPct val="80000"/>
              </a:lnSpc>
            </a:pPr>
            <a:r>
              <a:rPr lang="cs-CZ" sz="2100" dirty="0" smtClean="0"/>
              <a:t>Měříme </a:t>
            </a:r>
            <a:r>
              <a:rPr lang="cs-CZ" sz="2100" dirty="0"/>
              <a:t>čas – pokud záchvat trvá déle než pět minut nebo přechází jeden záchvat v druhý, je nutné zavolat záchrannou službu (riziko přechodu v </a:t>
            </a:r>
            <a:r>
              <a:rPr lang="cs-CZ" sz="2100" i="1" dirty="0"/>
              <a:t>status </a:t>
            </a:r>
            <a:r>
              <a:rPr lang="cs-CZ" sz="2100" i="1" dirty="0" err="1"/>
              <a:t>epilepticus</a:t>
            </a:r>
            <a:r>
              <a:rPr lang="cs-CZ" sz="2100" dirty="0" smtClean="0"/>
              <a:t>).</a:t>
            </a:r>
            <a:endParaRPr lang="cs-CZ" sz="2100" dirty="0"/>
          </a:p>
          <a:p>
            <a:pPr algn="just">
              <a:lnSpc>
                <a:spcPct val="80000"/>
              </a:lnSpc>
            </a:pPr>
            <a:r>
              <a:rPr lang="cs-CZ" sz="2100" dirty="0" smtClean="0"/>
              <a:t>Během </a:t>
            </a:r>
            <a:r>
              <a:rPr lang="cs-CZ" sz="2100" dirty="0"/>
              <a:t>záchvatu </a:t>
            </a:r>
            <a:r>
              <a:rPr lang="cs-CZ" sz="2100" dirty="0" smtClean="0"/>
              <a:t>nic nevkládáme </a:t>
            </a:r>
            <a:r>
              <a:rPr lang="cs-CZ" sz="2100" dirty="0"/>
              <a:t>do úst (lžíce, léky apod.). Ačkoliv jsou rozporuplné názory na to, zda člověk v záchvatu může polknout jazyk, často jej rozkouše a toto riziko zvětšuje přítomnost jakéhokoliv předmětu v ústech. Na člověka </a:t>
            </a:r>
            <a:r>
              <a:rPr lang="cs-CZ" sz="2100" dirty="0" smtClean="0"/>
              <a:t>při </a:t>
            </a:r>
            <a:r>
              <a:rPr lang="cs-CZ" sz="2100" dirty="0"/>
              <a:t>záchvatu </a:t>
            </a:r>
            <a:r>
              <a:rPr lang="cs-CZ" sz="2100" dirty="0" smtClean="0"/>
              <a:t>si (navzdory </a:t>
            </a:r>
            <a:r>
              <a:rPr lang="cs-CZ" sz="2100" dirty="0"/>
              <a:t>dřívějším praktikám) neleháme a nesnažíme se násilím zabránit křečím</a:t>
            </a:r>
            <a:r>
              <a:rPr lang="cs-CZ" sz="2100" dirty="0" smtClean="0"/>
              <a:t>.</a:t>
            </a:r>
          </a:p>
          <a:p>
            <a:pPr algn="just">
              <a:lnSpc>
                <a:spcPct val="80000"/>
              </a:lnSpc>
            </a:pPr>
            <a:r>
              <a:rPr lang="cs-CZ" sz="2100" dirty="0"/>
              <a:t>Po odeznění křečí zaujmout stabilizovanou polohu – člověk po záchvatu musí být v klidu (může spát, je dezorientovaný), ale ne bez úplného dohledu (kontrolujeme, zda se nevrací další záchvat</a:t>
            </a:r>
            <a:r>
              <a:rPr lang="cs-CZ" sz="2100" dirty="0" smtClean="0"/>
              <a:t>).</a:t>
            </a: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xmlns="" val="24126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cs-CZ" sz="3300" b="1" dirty="0">
                <a:cs typeface="Times New Roman" pitchFamily="18" charset="0"/>
              </a:rPr>
              <a:t>Aplikace léků </a:t>
            </a:r>
            <a:r>
              <a:rPr lang="cs-CZ" sz="3300" dirty="0">
                <a:cs typeface="Times New Roman" pitchFamily="18" charset="0"/>
              </a:rPr>
              <a:t>– blížící se záchvat obvykle astmatik včas rozpozná sám a aplikuje si léky (aerosolů ve formě sprejů, např. </a:t>
            </a:r>
            <a:r>
              <a:rPr lang="cs-CZ" sz="3300" dirty="0" err="1">
                <a:cs typeface="Times New Roman" pitchFamily="18" charset="0"/>
              </a:rPr>
              <a:t>V</a:t>
            </a:r>
            <a:r>
              <a:rPr lang="cs-CZ" sz="3300" dirty="0" err="1" smtClean="0">
                <a:cs typeface="Times New Roman" pitchFamily="18" charset="0"/>
              </a:rPr>
              <a:t>entolin</a:t>
            </a:r>
            <a:r>
              <a:rPr lang="cs-CZ" sz="3300" dirty="0">
                <a:cs typeface="Times New Roman" pitchFamily="18" charset="0"/>
              </a:rPr>
              <a:t>). Aplikace léků je stěžejní pro </a:t>
            </a:r>
            <a:r>
              <a:rPr lang="cs-CZ" sz="3300" dirty="0" smtClean="0">
                <a:cs typeface="Times New Roman" pitchFamily="18" charset="0"/>
              </a:rPr>
              <a:t>„zastavení“ </a:t>
            </a:r>
            <a:r>
              <a:rPr lang="cs-CZ" sz="3300" dirty="0">
                <a:cs typeface="Times New Roman" pitchFamily="18" charset="0"/>
              </a:rPr>
              <a:t>záchvatu.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cs-CZ" sz="3300" b="1" dirty="0" err="1">
                <a:cs typeface="Times New Roman" pitchFamily="18" charset="0"/>
              </a:rPr>
              <a:t>Ortopnoická</a:t>
            </a:r>
            <a:r>
              <a:rPr lang="cs-CZ" sz="3300" b="1" dirty="0">
                <a:cs typeface="Times New Roman" pitchFamily="18" charset="0"/>
              </a:rPr>
              <a:t> poloha </a:t>
            </a:r>
            <a:r>
              <a:rPr lang="cs-CZ" sz="3300" dirty="0">
                <a:cs typeface="Times New Roman" pitchFamily="18" charset="0"/>
              </a:rPr>
              <a:t>– při záchvatu by člověk neměl ležet, vleže se zhoršuje průchodnost dýchacích cest. Nejlepší nechat sedět s dlaněmi opřenými o kolena, hlava a ramena jsou skrčené a ohnuté dolů.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cs-CZ" sz="3300" b="1" dirty="0">
                <a:cs typeface="Times New Roman" pitchFamily="18" charset="0"/>
              </a:rPr>
              <a:t>Měříme čas </a:t>
            </a:r>
            <a:r>
              <a:rPr lang="cs-CZ" sz="3300" dirty="0">
                <a:cs typeface="Times New Roman" pitchFamily="18" charset="0"/>
              </a:rPr>
              <a:t>– pokud záchvat nastupuje velmi rychle nebo přetrvává ve stejné intenzitě více než pět minut, doporučuje se volat záchranou službu (riziko ohrožení životních funkcí).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cs-CZ" sz="3300" b="1" dirty="0" smtClean="0">
                <a:cs typeface="Times New Roman" pitchFamily="18" charset="0"/>
              </a:rPr>
              <a:t>Dodání tekutin po záchvatu </a:t>
            </a:r>
            <a:r>
              <a:rPr lang="cs-CZ" sz="3300" dirty="0" smtClean="0">
                <a:cs typeface="Times New Roman" pitchFamily="18" charset="0"/>
              </a:rPr>
              <a:t>– </a:t>
            </a:r>
            <a:r>
              <a:rPr lang="cs-CZ" sz="3300" dirty="0">
                <a:cs typeface="Times New Roman" pitchFamily="18" charset="0"/>
              </a:rPr>
              <a:t>při astmatu dochází k silné </a:t>
            </a:r>
            <a:r>
              <a:rPr lang="cs-CZ" sz="3300" dirty="0" smtClean="0">
                <a:cs typeface="Times New Roman" pitchFamily="18" charset="0"/>
              </a:rPr>
              <a:t>dehydrataci</a:t>
            </a:r>
            <a:r>
              <a:rPr lang="cs-CZ" sz="3300" dirty="0">
                <a:cs typeface="Times New Roman" pitchFamily="18" charset="0"/>
              </a:rPr>
              <a:t> </a:t>
            </a:r>
            <a:r>
              <a:rPr lang="cs-CZ" sz="3300" dirty="0" smtClean="0">
                <a:cs typeface="Times New Roman" pitchFamily="18" charset="0"/>
              </a:rPr>
              <a:t>(individuální).</a:t>
            </a:r>
            <a:endParaRPr lang="cs-CZ" sz="3300" dirty="0"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cs-CZ" sz="3300" b="1" dirty="0">
                <a:cs typeface="Times New Roman" pitchFamily="18" charset="0"/>
              </a:rPr>
              <a:t>Odpočinek</a:t>
            </a:r>
            <a:r>
              <a:rPr lang="cs-CZ" sz="3300" dirty="0">
                <a:cs typeface="Times New Roman" pitchFamily="18" charset="0"/>
              </a:rPr>
              <a:t> – po záchvatu přichází únava, astmatik může být vyčerpaný</a:t>
            </a:r>
            <a:r>
              <a:rPr lang="cs-CZ" sz="3300" dirty="0" smtClean="0">
                <a:cs typeface="Times New Roman" pitchFamily="18" charset="0"/>
              </a:rPr>
              <a:t>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cs-CZ" sz="3300" b="1" dirty="0" smtClean="0">
                <a:cs typeface="Times New Roman" pitchFamily="18" charset="0"/>
              </a:rPr>
              <a:t>Záchvat je spojen s úzkostí, obavami i strachem ze smrti!</a:t>
            </a:r>
            <a:endParaRPr lang="cs-CZ" sz="3300" b="1" dirty="0"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cs-CZ" sz="2800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/>
              <a:t>Ošetření astmatického </a:t>
            </a:r>
            <a:r>
              <a:rPr lang="cs-CZ" sz="4400" dirty="0" smtClean="0"/>
              <a:t>záchvatu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1275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600" b="1" u="sng" dirty="0" smtClean="0"/>
              <a:t>Pro uchazeče, studenty a účastníky CCV:</a:t>
            </a:r>
          </a:p>
          <a:p>
            <a:r>
              <a:rPr lang="cs-CZ" sz="2600" b="1" dirty="0" smtClean="0"/>
              <a:t>osobní asistence (při zajišťování mobility)</a:t>
            </a:r>
          </a:p>
          <a:p>
            <a:r>
              <a:rPr lang="cs-CZ" sz="2600" b="1" dirty="0" smtClean="0"/>
              <a:t>tlumočení do znakového jazyka či znakované češtiny, orální tlumočení</a:t>
            </a:r>
          </a:p>
          <a:p>
            <a:r>
              <a:rPr lang="cs-CZ" sz="2600" b="1" dirty="0" smtClean="0"/>
              <a:t>adaptace studijních materiálů </a:t>
            </a:r>
          </a:p>
          <a:p>
            <a:pPr lvl="1"/>
            <a:r>
              <a:rPr lang="cs-CZ" sz="1900" i="1" dirty="0" smtClean="0"/>
              <a:t>skenování, převod </a:t>
            </a:r>
            <a:r>
              <a:rPr lang="cs-CZ" sz="1900" i="1" dirty="0" err="1" smtClean="0"/>
              <a:t>černotisku</a:t>
            </a:r>
            <a:r>
              <a:rPr lang="cs-CZ" sz="1900" i="1" dirty="0" smtClean="0"/>
              <a:t> do Braillova písma, přepis zvukových záznamů přednášek a seminářů, zvětšování textů, finální digitalizace a tisk, </a:t>
            </a:r>
            <a:r>
              <a:rPr lang="cs-CZ" sz="1900" i="1" dirty="0" err="1" smtClean="0"/>
              <a:t>audiozáznamy</a:t>
            </a:r>
            <a:r>
              <a:rPr lang="cs-CZ" sz="1900" i="1" dirty="0" smtClean="0"/>
              <a:t> studijních textů,</a:t>
            </a:r>
          </a:p>
          <a:p>
            <a:r>
              <a:rPr lang="cs-CZ" sz="2600" b="1" dirty="0" smtClean="0"/>
              <a:t>konzultační činnost</a:t>
            </a:r>
          </a:p>
          <a:p>
            <a:r>
              <a:rPr lang="cs-CZ" sz="2600" b="1" dirty="0" smtClean="0"/>
              <a:t>materiální a technické zabezpečení </a:t>
            </a:r>
          </a:p>
          <a:p>
            <a:pPr lvl="1"/>
            <a:r>
              <a:rPr lang="cs-CZ" sz="1900" i="1" dirty="0" smtClean="0"/>
              <a:t>půjčování pomůcek (notebooků, diktafonů)</a:t>
            </a:r>
          </a:p>
          <a:p>
            <a:pPr>
              <a:buNone/>
            </a:pPr>
            <a:r>
              <a:rPr lang="cs-CZ" sz="2600" b="1" u="sng" dirty="0" smtClean="0"/>
              <a:t>Pro pracovníky, intaktní studenty: </a:t>
            </a:r>
          </a:p>
          <a:p>
            <a:pPr lvl="1"/>
            <a:r>
              <a:rPr lang="cs-CZ" sz="2200" i="1" dirty="0" smtClean="0"/>
              <a:t>školící činnost, poradenská činnost, příp. další služby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Poskytované služby: </a:t>
            </a:r>
            <a:endParaRPr lang="cs-CZ" dirty="0"/>
          </a:p>
        </p:txBody>
      </p:sp>
      <p:pic>
        <p:nvPicPr>
          <p:cNvPr id="4" name="Obrázek 3" descr="OPVK_hor_zakladni_logolink_CB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3" y="6102088"/>
            <a:ext cx="3096344" cy="67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77322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Ošetření komplikací diabetu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1800" b="1" dirty="0" smtClean="0"/>
              <a:t>Hypoglykémie</a:t>
            </a:r>
            <a:r>
              <a:rPr lang="cs-CZ" sz="1800" dirty="0" smtClean="0"/>
              <a:t> </a:t>
            </a:r>
            <a:r>
              <a:rPr lang="cs-CZ" sz="1800" dirty="0"/>
              <a:t>(</a:t>
            </a:r>
            <a:r>
              <a:rPr lang="cs-CZ" sz="1800" b="1" dirty="0"/>
              <a:t>diabetický šok</a:t>
            </a:r>
            <a:r>
              <a:rPr lang="cs-CZ" sz="1800" dirty="0"/>
              <a:t>) má následující příznaky: pocení, nervozita, narušení koncentrace, barevné či zdvojené vidění, bušení srdce, nauzea, závratě atd. Nemocný se může zdát podrážděný nebo s výrazně změněnou osobností. Stav se upraví podáním jakékoliv formy koncentrovaného cukru (nejlépe 3 kostky nebo 3 čajové lžičky). Pokud se cukr nedodá, hrozí vznik bezvědomí. Hypoglykemie bývá způsobena předávkováním inzulinem, příliš vyčerpávajícím tělesným cvičením nebo vynecháním jídla</a:t>
            </a:r>
            <a:r>
              <a:rPr lang="cs-CZ" sz="18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cs-CZ" sz="1800" b="1" dirty="0" smtClean="0"/>
              <a:t>Hyperglykemie</a:t>
            </a:r>
            <a:r>
              <a:rPr lang="cs-CZ" sz="1800" dirty="0" smtClean="0"/>
              <a:t> </a:t>
            </a:r>
            <a:r>
              <a:rPr lang="cs-CZ" sz="1800" dirty="0"/>
              <a:t>(</a:t>
            </a:r>
            <a:r>
              <a:rPr lang="cs-CZ" sz="1800" b="1" dirty="0"/>
              <a:t>diabetické kóma</a:t>
            </a:r>
            <a:r>
              <a:rPr lang="cs-CZ" sz="1800" dirty="0"/>
              <a:t>) je závažnější stav než hypoglykemie. Přichází spíše pozvolna. Příznaky jsou hlad, suchá a horká pokožka, hluboké, namáhavé dýchání, nadměrné vylučování moči a dech páchnoucí po ovoci. Je nutné okamžitě podat inzulín a vodu. Nejčastěji je způsobeno opomenutím užití pravidelné dávky inzulinu, vyskytuje se také u osob s nerozpoznaným </a:t>
            </a:r>
            <a:r>
              <a:rPr lang="cs-CZ" sz="1800" dirty="0" smtClean="0"/>
              <a:t>diabetem.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405850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3717033"/>
            <a:ext cx="8229600" cy="216024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cs-CZ" sz="2400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Kontakt na koordinátora: </a:t>
            </a:r>
          </a:p>
          <a:p>
            <a:pPr marL="109728" indent="0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Mgr. Eva </a:t>
            </a:r>
            <a:r>
              <a:rPr lang="cs-CZ" sz="2400" b="1" dirty="0" err="1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Urbanovská</a:t>
            </a:r>
            <a:r>
              <a:rPr lang="cs-CZ" sz="2400" b="1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, Ph.D</a:t>
            </a:r>
            <a:r>
              <a:rPr lang="cs-CZ" sz="2400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cs-CZ" sz="2400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tel: 724 838 403; 585 63</a:t>
            </a:r>
            <a:r>
              <a:rPr lang="cs-CZ" sz="24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5 343</a:t>
            </a:r>
          </a:p>
          <a:p>
            <a:pPr marL="109728" indent="0">
              <a:buNone/>
            </a:pPr>
            <a:r>
              <a:rPr lang="cs-CZ" sz="2400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e</a:t>
            </a:r>
            <a:r>
              <a:rPr lang="cs-CZ" sz="2400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-mail: </a:t>
            </a:r>
            <a:r>
              <a:rPr lang="cs-CZ" sz="2400" dirty="0" err="1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evaurb</a:t>
            </a:r>
            <a:r>
              <a:rPr lang="cs-CZ" sz="2400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@atlas.</a:t>
            </a:r>
            <a:r>
              <a:rPr lang="cs-CZ" sz="2400" dirty="0" err="1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cz</a:t>
            </a:r>
            <a:endParaRPr lang="cs-CZ" sz="2400" dirty="0" smtClean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cs-CZ" sz="2400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URL: </a:t>
            </a:r>
            <a:r>
              <a:rPr lang="cs-CZ" sz="2400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  <a:hlinkClick r:id="rId2"/>
              </a:rPr>
              <a:t>www.</a:t>
            </a:r>
            <a:r>
              <a:rPr lang="cs-CZ" sz="2400" dirty="0" err="1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  <a:hlinkClick r:id="rId2"/>
              </a:rPr>
              <a:t>cps.upol.cz</a:t>
            </a:r>
            <a:endParaRPr lang="cs-CZ" sz="2400" dirty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effectLst/>
                <a:latin typeface="Calibri" pitchFamily="34" charset="0"/>
                <a:cs typeface="Times New Roman" pitchFamily="18" charset="0"/>
              </a:rPr>
              <a:t>Děkuji za pozornost</a:t>
            </a:r>
            <a:endParaRPr lang="cs-CZ" sz="4000" dirty="0">
              <a:effectLst/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" name="Obrázek 3" descr="OPVK_hor_zakladni_logolink_CB_cz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3" y="6102088"/>
            <a:ext cx="3096344" cy="67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8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2097578"/>
          </a:xfrm>
        </p:spPr>
        <p:txBody>
          <a:bodyPr/>
          <a:lstStyle/>
          <a:p>
            <a:r>
              <a:rPr lang="cs-CZ" dirty="0" smtClean="0">
                <a:latin typeface="Calibri" pitchFamily="34" charset="0"/>
              </a:rPr>
              <a:t>Studenti se zrakovým postižením na UP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365104"/>
            <a:ext cx="7772400" cy="609481"/>
          </a:xfrm>
        </p:spPr>
        <p:txBody>
          <a:bodyPr/>
          <a:lstStyle/>
          <a:p>
            <a:r>
              <a:rPr lang="cs-CZ" dirty="0" smtClean="0">
                <a:latin typeface="Calibri" pitchFamily="34" charset="0"/>
              </a:rPr>
              <a:t>Hana Majerová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4" name="Obrázek 3" descr="OPVK_hor_zakladni_logolink_CB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53556"/>
            <a:ext cx="4464496" cy="9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683568" y="692696"/>
            <a:ext cx="7772400" cy="936104"/>
          </a:xfrm>
          <a:prstGeom prst="rect">
            <a:avLst/>
          </a:prstGeom>
        </p:spPr>
        <p:txBody>
          <a:bodyPr vert="horz" lIns="45720" rIns="45720">
            <a:normAutofit fontScale="70000" lnSpcReduction="20000"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dirty="0"/>
              <a:t>Rozšíření možností při přijímání a studiu osob se specifickými vzdělávacími potřebami na Univerzitě Palackého v </a:t>
            </a:r>
            <a:r>
              <a:rPr lang="cs-CZ" dirty="0" smtClean="0"/>
              <a:t>Olomouci</a:t>
            </a:r>
          </a:p>
          <a:p>
            <a:r>
              <a:rPr lang="cs-CZ" dirty="0"/>
              <a:t>CZ.1.07/2.2.00/29.0017</a:t>
            </a:r>
          </a:p>
        </p:txBody>
      </p:sp>
    </p:spTree>
    <p:extLst>
      <p:ext uri="{BB962C8B-B14F-4D97-AF65-F5344CB8AC3E}">
        <p14:creationId xmlns="" xmlns:p14="http://schemas.microsoft.com/office/powerpoint/2010/main" val="204652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dirty="0" smtClean="0">
                <a:latin typeface="Calibri" pitchFamily="34" charset="0"/>
              </a:rPr>
              <a:t>Proč by komunikace nemusela jít hladce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latin typeface="Calibri" pitchFamily="34" charset="0"/>
              </a:rPr>
              <a:t>Zrak je dálkový analyzátor - umožňuje člověku získat maximum informací v minimálním časovém úseku.</a:t>
            </a:r>
          </a:p>
          <a:p>
            <a:pPr eaLnBrk="1" hangingPunct="1"/>
            <a:r>
              <a:rPr lang="cs-CZ" dirty="0" smtClean="0">
                <a:latin typeface="Calibri" pitchFamily="34" charset="0"/>
              </a:rPr>
              <a:t>Zrakem získáváme 75 – 90 % informací z prostředí.</a:t>
            </a:r>
          </a:p>
          <a:p>
            <a:pPr eaLnBrk="1" hangingPunct="1"/>
            <a:r>
              <a:rPr lang="cs-CZ" dirty="0" smtClean="0">
                <a:latin typeface="Calibri" pitchFamily="34" charset="0"/>
              </a:rPr>
              <a:t>V případě omezení nebo ztráty zrakového vnímání vzniká výrazný informační deficit.</a:t>
            </a:r>
          </a:p>
          <a:p>
            <a:pPr eaLnBrk="1" hangingPunct="1"/>
            <a:r>
              <a:rPr lang="cs-CZ" dirty="0" smtClean="0">
                <a:latin typeface="Calibri" pitchFamily="34" charset="0"/>
              </a:rPr>
              <a:t>Co oko nevidí, to srdce nebolí.</a:t>
            </a:r>
          </a:p>
        </p:txBody>
      </p:sp>
      <p:pic>
        <p:nvPicPr>
          <p:cNvPr id="7170" name="Picture 2" descr="http://www.invarena.cz/wp-content/uploads/nevidom%C3%BD-e140057310335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65104"/>
            <a:ext cx="3744416" cy="195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latin typeface="Calibri" pitchFamily="34" charset="0"/>
              </a:rPr>
              <a:t>O kom tady hovoříme?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>
                <a:latin typeface="Calibri" pitchFamily="34" charset="0"/>
              </a:rPr>
              <a:t>Osoby nevidomé, slabozraké a se zbytky zraku – variabilita důsledků zrakového postižení a schopností využít zbylé vidění nebo další smysly.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>
                <a:latin typeface="Calibri" pitchFamily="34" charset="0"/>
              </a:rPr>
              <a:t>Předem nelze nic automaticky předpokládat – respekt k individuálním potřebám jednotlivce.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Calibri" pitchFamily="34" charset="0"/>
              </a:rPr>
              <a:t>People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first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language</a:t>
            </a:r>
            <a:r>
              <a:rPr lang="cs-CZ" dirty="0" smtClean="0">
                <a:latin typeface="Calibri" pitchFamily="34" charset="0"/>
              </a:rPr>
              <a:t>:</a:t>
            </a:r>
          </a:p>
          <a:p>
            <a:pPr marL="676656" lvl="1" indent="-384048">
              <a:buFont typeface="Wingdings 2"/>
              <a:buChar char=""/>
              <a:defRPr/>
            </a:pPr>
            <a:r>
              <a:rPr lang="cs-CZ" dirty="0" smtClean="0">
                <a:latin typeface="Calibri" pitchFamily="34" charset="0"/>
              </a:rPr>
              <a:t>Zrakově postižení versus osoby se zrakovým postižením</a:t>
            </a:r>
          </a:p>
          <a:p>
            <a:pPr marL="676656" lvl="1" indent="-384048">
              <a:buFont typeface="Wingdings 2"/>
              <a:buChar char=""/>
              <a:defRPr/>
            </a:pPr>
            <a:r>
              <a:rPr lang="cs-CZ" dirty="0" smtClean="0">
                <a:latin typeface="Calibri" pitchFamily="34" charset="0"/>
              </a:rPr>
              <a:t>Nevidomý </a:t>
            </a:r>
            <a:r>
              <a:rPr lang="cs-CZ" dirty="0">
                <a:latin typeface="Calibri" pitchFamily="34" charset="0"/>
              </a:rPr>
              <a:t>X</a:t>
            </a:r>
            <a:r>
              <a:rPr lang="cs-CZ" dirty="0" smtClean="0">
                <a:latin typeface="Calibri" pitchFamily="34" charset="0"/>
              </a:rPr>
              <a:t> slepý?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>
              <a:latin typeface="Calibri" pitchFamily="34" charset="0"/>
            </a:endParaRPr>
          </a:p>
        </p:txBody>
      </p:sp>
      <p:pic>
        <p:nvPicPr>
          <p:cNvPr id="8194" name="Picture 2" descr="http://thumbs.dreamstime.com/thumb_466/1262541267ss4F8e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3136"/>
            <a:ext cx="1800200" cy="201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1143001"/>
          </a:xfrm>
        </p:spPr>
        <p:txBody>
          <a:bodyPr/>
          <a:lstStyle/>
          <a:p>
            <a:pPr eaLnBrk="1" hangingPunct="1"/>
            <a:r>
              <a:rPr lang="cs-CZ" sz="4000" dirty="0" smtClean="0">
                <a:latin typeface="Calibri" pitchFamily="34" charset="0"/>
              </a:rPr>
              <a:t>Nevidomý nebo slepý?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457200" y="1331929"/>
            <a:ext cx="7467600" cy="4525963"/>
          </a:xfrm>
        </p:spPr>
        <p:txBody>
          <a:bodyPr>
            <a:normAutofit fontScale="92500"/>
          </a:bodyPr>
          <a:lstStyle/>
          <a:p>
            <a:r>
              <a:rPr lang="cs-CZ" sz="2800" dirty="0" smtClean="0">
                <a:latin typeface="Calibri" pitchFamily="34" charset="0"/>
              </a:rPr>
              <a:t>I mně se zdá, že výraz "slepý" jasně vystihuje skutečnost. Jenže od toho slůvka už je jen krůček k označení "slepec" a to se v našem jazyce často používá v hanlivém tónu. Přiznám se ti, že to není nic příjemného, když nastoupím do tramvaje a odněkud se ozve: "No tak, uvolněte místo tomu slepci." V ten okamžik si ani nepřipadám jako žena, a spíše prožívám jakési vyloučení z lidského rodu vůbec. (…) Každopádně se u nás zavedl nepsaný úzus, že organizace a profesionálové, kteří s námi mají co do činění, o nás mluví jako o nevidomých. </a:t>
            </a:r>
          </a:p>
          <a:p>
            <a:pPr eaLnBrk="1" hangingPunct="1"/>
            <a:endParaRPr lang="cs-CZ" sz="28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381500" cy="3286125"/>
          </a:xfr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9700" y="4000500"/>
            <a:ext cx="51943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5613" y="0"/>
            <a:ext cx="4878387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29063"/>
            <a:ext cx="439261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25" y="1643063"/>
            <a:ext cx="38576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251450" cy="3500438"/>
          </a:xfrm>
          <a:noFill/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275" y="2357438"/>
            <a:ext cx="34036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0"/>
            <a:ext cx="3286125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75" y="2936875"/>
            <a:ext cx="5572125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alibri" pitchFamily="34" charset="0"/>
              </a:rPr>
              <a:t>Problémy v orientaci v prostředí.</a:t>
            </a:r>
          </a:p>
          <a:p>
            <a:r>
              <a:rPr lang="cs-CZ" dirty="0" smtClean="0">
                <a:latin typeface="Calibri" pitchFamily="34" charset="0"/>
              </a:rPr>
              <a:t>Informační deficit.</a:t>
            </a:r>
          </a:p>
          <a:p>
            <a:r>
              <a:rPr lang="cs-CZ" dirty="0" smtClean="0">
                <a:latin typeface="Calibri" pitchFamily="34" charset="0"/>
              </a:rPr>
              <a:t>Menší sociální zkušenost.</a:t>
            </a:r>
          </a:p>
          <a:p>
            <a:r>
              <a:rPr lang="cs-CZ" dirty="0" smtClean="0">
                <a:latin typeface="Calibri" pitchFamily="34" charset="0"/>
              </a:rPr>
              <a:t>Pomalejší pracovní tempo a rychlejší unavitelnost.</a:t>
            </a:r>
          </a:p>
          <a:p>
            <a:r>
              <a:rPr lang="cs-CZ" dirty="0" smtClean="0">
                <a:latin typeface="Calibri" pitchFamily="34" charset="0"/>
              </a:rPr>
              <a:t>Zhoršená adaptabilita.</a:t>
            </a:r>
          </a:p>
          <a:p>
            <a:r>
              <a:rPr lang="cs-CZ" dirty="0" smtClean="0">
                <a:latin typeface="Calibri" pitchFamily="34" charset="0"/>
              </a:rPr>
              <a:t>Zvýšená potřeba podpory.</a:t>
            </a:r>
          </a:p>
          <a:p>
            <a:r>
              <a:rPr lang="cs-CZ" dirty="0" smtClean="0">
                <a:latin typeface="Calibri" pitchFamily="34" charset="0"/>
              </a:rPr>
              <a:t>Chybějící zrakový kontakt.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Abyste nebyli zaskočeni…</a:t>
            </a:r>
            <a:endParaRPr lang="cs-CZ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500306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Calibri" pitchFamily="34" charset="0"/>
              </a:rPr>
              <a:t>Co tedy dělat , když…</a:t>
            </a:r>
            <a:endParaRPr lang="cs-CZ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Aktuální stav studentů se SVP na UP ke dni 30. 10. 2015</a:t>
            </a:r>
            <a:endParaRPr lang="cs-CZ" sz="2400" dirty="0"/>
          </a:p>
        </p:txBody>
      </p:sp>
      <p:pic>
        <p:nvPicPr>
          <p:cNvPr id="4" name="Obrázek 3" descr="OPVK_hor_zakladni_logolink_CB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3" y="6102088"/>
            <a:ext cx="3096344" cy="67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af 6"/>
          <p:cNvGraphicFramePr/>
          <p:nvPr/>
        </p:nvGraphicFramePr>
        <p:xfrm>
          <a:off x="1187624" y="1196752"/>
          <a:ext cx="7056784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5691202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latin typeface="Calibri" pitchFamily="34" charset="0"/>
              </a:rPr>
              <a:t>Nehrajte na schovávanou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alibri" pitchFamily="34" charset="0"/>
              </a:rPr>
              <a:t>Oslovení.</a:t>
            </a:r>
          </a:p>
          <a:p>
            <a:r>
              <a:rPr lang="cs-CZ" dirty="0" smtClean="0">
                <a:latin typeface="Calibri" pitchFamily="34" charset="0"/>
              </a:rPr>
              <a:t>Představení .</a:t>
            </a:r>
          </a:p>
          <a:p>
            <a:r>
              <a:rPr lang="cs-CZ" dirty="0" smtClean="0">
                <a:latin typeface="Calibri" pitchFamily="34" charset="0"/>
                <a:sym typeface="Wingdings"/>
              </a:rPr>
              <a:t>Podání ruky.</a:t>
            </a:r>
          </a:p>
          <a:p>
            <a:endParaRPr lang="cs-CZ" dirty="0" smtClean="0">
              <a:latin typeface="Calibri" pitchFamily="34" charset="0"/>
            </a:endParaRPr>
          </a:p>
        </p:txBody>
      </p:sp>
      <p:pic>
        <p:nvPicPr>
          <p:cNvPr id="1026" name="Picture 2" descr="http://streetgame.cz/wp-content/uploads/2012/07/Jak-na-p%C5%99%C3%ADm%C3%A9-osloven%C3%AD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1510914" cy="159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race.liberec-me-bavi.cz/galerie/obrazky/image.php?img=247526&amp;x=400&amp;y=26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6834" y="3294605"/>
            <a:ext cx="3093836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npj.cz/img/stranky/1383809896_1233576218-panacek-png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8680"/>
            <a:ext cx="1028800" cy="137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 rot="1202592">
            <a:off x="5264539" y="2368907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???Hádej, kdo jsem???</a:t>
            </a:r>
            <a:endParaRPr lang="cs-CZ" sz="2400" dirty="0"/>
          </a:p>
        </p:txBody>
      </p:sp>
      <p:pic>
        <p:nvPicPr>
          <p:cNvPr id="1034" name="Picture 10" descr="http://www.milan-kudela.fincentrum.com/web/images/milan-kudela/panacek_souhlasici---bez-pozad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0962" y="1481327"/>
            <a:ext cx="1004233" cy="95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hnutá šipka doleva 2"/>
          <p:cNvSpPr/>
          <p:nvPr/>
        </p:nvSpPr>
        <p:spPr>
          <a:xfrm rot="4227177">
            <a:off x="5627685" y="3882902"/>
            <a:ext cx="3075699" cy="2761041"/>
          </a:xfrm>
          <a:prstGeom prst="curved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Nabídka pomoci.</a:t>
            </a:r>
          </a:p>
          <a:p>
            <a:r>
              <a:rPr lang="cs-CZ" dirty="0" smtClean="0">
                <a:latin typeface="Calibri" pitchFamily="34" charset="0"/>
              </a:rPr>
              <a:t>Komunikujte a nebojte se zeptat.</a:t>
            </a:r>
          </a:p>
          <a:p>
            <a:r>
              <a:rPr lang="cs-CZ" dirty="0" smtClean="0">
                <a:latin typeface="Calibri" pitchFamily="34" charset="0"/>
              </a:rPr>
              <a:t>Nebojte se faux pas.</a:t>
            </a:r>
          </a:p>
          <a:p>
            <a:r>
              <a:rPr lang="cs-CZ" dirty="0" smtClean="0">
                <a:latin typeface="Calibri" pitchFamily="34" charset="0"/>
              </a:rPr>
              <a:t>Nekličkujte mezi slovy.</a:t>
            </a:r>
          </a:p>
          <a:p>
            <a:endParaRPr lang="cs-CZ" dirty="0" smtClean="0">
              <a:latin typeface="Calibri" pitchFamily="34" charset="0"/>
            </a:endParaRPr>
          </a:p>
          <a:p>
            <a:pPr>
              <a:buNone/>
            </a:pPr>
            <a:endParaRPr lang="cs-CZ" dirty="0" smtClean="0">
              <a:latin typeface="Calibri" pitchFamily="34" charset="0"/>
            </a:endParaRPr>
          </a:p>
          <a:p>
            <a:endParaRPr lang="cs-CZ" dirty="0">
              <a:latin typeface="Calibri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Za zeptání nic nedáte…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2050" name="Picture 2" descr="http://www.hypoindex.cz/obrazky/images/perex/spiral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2950274" cy="298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Calibri" pitchFamily="34" charset="0"/>
              </a:rPr>
              <a:t>Anděl strážný?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5" name="Picture 1" descr="dotěrný &quot;anděl strážný&quot;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070206" y="2132856"/>
            <a:ext cx="2939479" cy="2428900"/>
          </a:xfrm>
          <a:prstGeom prst="rect">
            <a:avLst/>
          </a:prstGeom>
          <a:noFill/>
        </p:spPr>
      </p:pic>
      <p:pic>
        <p:nvPicPr>
          <p:cNvPr id="5122" name="Picture 2" descr="http://www.sons.cz/netak/img/04a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18347"/>
            <a:ext cx="2520280" cy="250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latin typeface="Calibri" pitchFamily="34" charset="0"/>
              </a:rPr>
              <a:t>Nevidomý, nikoli však neviděný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Mluvte přímo s člověkem se zrakovým postižením.</a:t>
            </a:r>
          </a:p>
          <a:p>
            <a:r>
              <a:rPr lang="cs-CZ" dirty="0" smtClean="0">
                <a:latin typeface="Calibri" pitchFamily="34" charset="0"/>
              </a:rPr>
              <a:t>Většinou je svéprávný, svobodný, soběstačný a porozumí vám.</a:t>
            </a:r>
          </a:p>
          <a:p>
            <a:endParaRPr lang="cs-CZ" dirty="0" smtClean="0">
              <a:latin typeface="Calibri" pitchFamily="34" charset="0"/>
            </a:endParaRPr>
          </a:p>
          <a:p>
            <a:pPr eaLnBrk="1" hangingPunct="1"/>
            <a:r>
              <a:rPr lang="cs-CZ" b="1" dirty="0" smtClean="0">
                <a:latin typeface="Calibri" pitchFamily="34" charset="0"/>
              </a:rPr>
              <a:t>Průvodce neznamená zástupce.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 descr="C:\Users\uzivatel\Documents\DOKUMENTY_VAIO\FOTKY\P4190822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18088" b="5705"/>
          <a:stretch/>
        </p:blipFill>
        <p:spPr bwMode="auto">
          <a:xfrm rot="5400000">
            <a:off x="-361773" y="933252"/>
            <a:ext cx="5295545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" name="Picture 2" descr="C:\Users\uzivatel\Documents\DOKUMENTY_VAIO\FOTKY\P4190847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25713" t="25358" r="15932" b="14311"/>
          <a:stretch/>
        </p:blipFill>
        <p:spPr bwMode="auto">
          <a:xfrm rot="5400000">
            <a:off x="4445109" y="1165915"/>
            <a:ext cx="5293326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cs-CZ" sz="3600" b="1" smtClean="0">
                <a:latin typeface="Calibri" pitchFamily="34" charset="0"/>
              </a:rPr>
              <a:t>Desatero pro kontakt s nevidomým, kterého vede vodicí pes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>
          <a:xfrm>
            <a:off x="457200" y="1403351"/>
            <a:ext cx="8229600" cy="4668856"/>
          </a:xfrm>
        </p:spPr>
        <p:txBody>
          <a:bodyPr/>
          <a:lstStyle/>
          <a:p>
            <a:r>
              <a:rPr lang="cs-CZ" sz="2400" dirty="0" smtClean="0">
                <a:latin typeface="Calibri" pitchFamily="34" charset="0"/>
              </a:rPr>
              <a:t>Nikdy vodícího psa nerušit v jeho práci </a:t>
            </a:r>
            <a:r>
              <a:rPr lang="cs-CZ" sz="2400" dirty="0" smtClean="0">
                <a:latin typeface="Calibri" pitchFamily="34" charset="0"/>
                <a:sym typeface="Wingdings" pitchFamily="2" charset="2"/>
              </a:rPr>
              <a:t></a:t>
            </a:r>
            <a:r>
              <a:rPr lang="cs-CZ" sz="2400" dirty="0" smtClean="0">
                <a:latin typeface="Calibri" pitchFamily="34" charset="0"/>
              </a:rPr>
              <a:t> nemlaskat, nehvízdat na něj, ani na sebe jiným způsobem neupozorňovat.</a:t>
            </a:r>
          </a:p>
          <a:p>
            <a:r>
              <a:rPr lang="cs-CZ" sz="2400" dirty="0">
                <a:latin typeface="Calibri" pitchFamily="34" charset="0"/>
              </a:rPr>
              <a:t>N</a:t>
            </a:r>
            <a:r>
              <a:rPr lang="cs-CZ" sz="2400" dirty="0" smtClean="0">
                <a:latin typeface="Calibri" pitchFamily="34" charset="0"/>
              </a:rPr>
              <a:t>ikdy na vodícího psa nesahat, nehladit ho, nemluvit na něj bez vědomí majitele.</a:t>
            </a:r>
          </a:p>
          <a:p>
            <a:r>
              <a:rPr lang="cs-CZ" sz="2400" dirty="0" smtClean="0">
                <a:latin typeface="Calibri" pitchFamily="34" charset="0"/>
              </a:rPr>
              <a:t>Nikdy k sobě vodícího psa nevolat.</a:t>
            </a:r>
          </a:p>
          <a:p>
            <a:r>
              <a:rPr lang="cs-CZ" sz="2400" dirty="0" smtClean="0">
                <a:latin typeface="Calibri" pitchFamily="34" charset="0"/>
              </a:rPr>
              <a:t>Nikdy psa nekrmit bez vědomí majitele.</a:t>
            </a:r>
          </a:p>
          <a:p>
            <a:r>
              <a:rPr lang="cs-CZ" sz="2400" dirty="0">
                <a:latin typeface="Calibri" pitchFamily="34" charset="0"/>
              </a:rPr>
              <a:t>P</a:t>
            </a:r>
            <a:r>
              <a:rPr lang="cs-CZ" sz="2400" dirty="0" smtClean="0">
                <a:latin typeface="Calibri" pitchFamily="34" charset="0"/>
              </a:rPr>
              <a:t>ři snaze poskytnout pomoc člověku s vodícím psem, vždy oslovit nejprve člověka.</a:t>
            </a:r>
          </a:p>
          <a:p>
            <a:r>
              <a:rPr lang="cs-CZ" sz="2400" dirty="0">
                <a:latin typeface="Calibri" pitchFamily="34" charset="0"/>
              </a:rPr>
              <a:t>P</a:t>
            </a:r>
            <a:r>
              <a:rPr lang="cs-CZ" sz="2400" dirty="0" smtClean="0">
                <a:latin typeface="Calibri" pitchFamily="34" charset="0"/>
              </a:rPr>
              <a:t>ři aktivní pomoci člověku s vodícím psem, nikdy nemanipulovat se psem.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7467600" cy="5524666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Calibri" pitchFamily="34" charset="0"/>
              </a:rPr>
              <a:t>N</a:t>
            </a:r>
            <a:r>
              <a:rPr lang="cs-CZ" sz="2400" dirty="0" smtClean="0">
                <a:latin typeface="Calibri" pitchFamily="34" charset="0"/>
              </a:rPr>
              <a:t>ikdy nedovolit vlastnímu psu vodícího psa obtěžovat, očichávat ho či jinak vyrušovat v práci.</a:t>
            </a:r>
          </a:p>
          <a:p>
            <a:r>
              <a:rPr lang="cs-CZ" sz="2400" dirty="0">
                <a:latin typeface="Calibri" pitchFamily="34" charset="0"/>
              </a:rPr>
              <a:t>P</a:t>
            </a:r>
            <a:r>
              <a:rPr lang="cs-CZ" sz="2400" dirty="0" smtClean="0">
                <a:latin typeface="Calibri" pitchFamily="34" charset="0"/>
              </a:rPr>
              <a:t>okud procházíme kolem vodícího psa se svým psem, máme ho vždy na vodítku.</a:t>
            </a:r>
          </a:p>
          <a:p>
            <a:r>
              <a:rPr lang="cs-CZ" sz="2400" dirty="0" smtClean="0">
                <a:latin typeface="Calibri" pitchFamily="34" charset="0"/>
              </a:rPr>
              <a:t>Při nastupování s vlastním psem do dopravního prostředku, dáme vždy přednost člověku s vodícím psem.</a:t>
            </a:r>
          </a:p>
          <a:p>
            <a:r>
              <a:rPr lang="cs-CZ" sz="2400" dirty="0">
                <a:latin typeface="Calibri" pitchFamily="34" charset="0"/>
              </a:rPr>
              <a:t>V</a:t>
            </a:r>
            <a:r>
              <a:rPr lang="cs-CZ" sz="2400" dirty="0" smtClean="0">
                <a:latin typeface="Calibri" pitchFamily="34" charset="0"/>
              </a:rPr>
              <a:t> dopravním prostředku umožnit umístění vodícího psa </a:t>
            </a:r>
            <a:r>
              <a:rPr lang="cs-CZ" sz="2400" dirty="0" smtClean="0">
                <a:latin typeface="Calibri" pitchFamily="34" charset="0"/>
                <a:sym typeface="Wingdings" pitchFamily="2" charset="2"/>
              </a:rPr>
              <a:t></a:t>
            </a:r>
            <a:r>
              <a:rPr lang="cs-CZ" sz="2400" dirty="0" smtClean="0">
                <a:latin typeface="Calibri" pitchFamily="34" charset="0"/>
              </a:rPr>
              <a:t> uvolnění místa.</a:t>
            </a:r>
          </a:p>
          <a:p>
            <a:endParaRPr lang="cs-CZ" sz="2400" dirty="0" smtClean="0">
              <a:latin typeface="Calibri" pitchFamily="34" charset="0"/>
            </a:endParaRPr>
          </a:p>
          <a:p>
            <a:endParaRPr lang="cs-CZ" sz="2400" dirty="0" smtClean="0">
              <a:latin typeface="Calibri" pitchFamily="34" charset="0"/>
            </a:endParaRPr>
          </a:p>
          <a:p>
            <a:endParaRPr lang="cs-CZ" sz="2400" dirty="0" smtClean="0">
              <a:latin typeface="Calibri" pitchFamily="34" charset="0"/>
            </a:endParaRPr>
          </a:p>
        </p:txBody>
      </p:sp>
      <p:pic>
        <p:nvPicPr>
          <p:cNvPr id="3" name="Picture 2" descr="http://files.petrahele.webnode.cz/200000131-05b1606abf/vodici_pes_jina_metoda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05064"/>
            <a:ext cx="4360912" cy="241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latin typeface="Calibri" pitchFamily="34" charset="0"/>
              </a:rPr>
              <a:t>Na závěr…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9100" lvl="1" indent="-382588" eaLnBrk="1" hangingPunct="1">
              <a:buSzPct val="80000"/>
              <a:buFont typeface="Wingdings 2" pitchFamily="18" charset="2"/>
              <a:buChar char=""/>
            </a:pPr>
            <a:r>
              <a:rPr lang="cs-CZ" sz="2800" dirty="0" smtClean="0">
                <a:latin typeface="Calibri" pitchFamily="34" charset="0"/>
              </a:rPr>
              <a:t>Nese nevidomý beznohého příšerně rozkopanou silnicí. A co byste čekali, nevidomý zakopne a strašně se vymlátí. Beznohý povídá: „Já bych Ti nejradši nakopal zadek!“ „No to bych teda chtěl vidět!“ odvětí nevidomý.</a:t>
            </a:r>
          </a:p>
          <a:p>
            <a:pPr marL="419100" lvl="1" indent="-382588" eaLnBrk="1" hangingPunct="1">
              <a:buSzPct val="80000"/>
              <a:buFont typeface="Wingdings 2" pitchFamily="18" charset="2"/>
              <a:buChar char=""/>
            </a:pPr>
            <a:endParaRPr lang="cs-CZ" sz="2800" i="1" dirty="0" smtClean="0">
              <a:latin typeface="Calibri" pitchFamily="34" charset="0"/>
            </a:endParaRPr>
          </a:p>
          <a:p>
            <a:pPr eaLnBrk="1" hangingPunct="1"/>
            <a:endParaRPr lang="cs-CZ" dirty="0" smtClean="0">
              <a:latin typeface="Calibri" pitchFamily="34" charset="0"/>
            </a:endParaRPr>
          </a:p>
        </p:txBody>
      </p:sp>
      <p:pic>
        <p:nvPicPr>
          <p:cNvPr id="6146" name="Picture 2" descr="http://orchis.brontosaurus.cz/brontik/200112/img/slepec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3025502" cy="283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3717033"/>
            <a:ext cx="8229600" cy="216024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cs-CZ" sz="2400" dirty="0" smtClean="0">
                <a:latin typeface="Calibri" pitchFamily="34" charset="0"/>
              </a:rPr>
              <a:t>Kontakt:</a:t>
            </a:r>
          </a:p>
          <a:p>
            <a:pPr marL="109728" indent="0">
              <a:buNone/>
            </a:pPr>
            <a:r>
              <a:rPr lang="cs-CZ" sz="2400" b="1" dirty="0" smtClean="0">
                <a:latin typeface="Calibri" pitchFamily="34" charset="0"/>
              </a:rPr>
              <a:t>Mgr. Hana Majerová</a:t>
            </a:r>
          </a:p>
          <a:p>
            <a:pPr marL="109728" indent="0">
              <a:buNone/>
            </a:pPr>
            <a:r>
              <a:rPr lang="cs-CZ" sz="2400" dirty="0" smtClean="0">
                <a:latin typeface="Calibri" pitchFamily="34" charset="0"/>
              </a:rPr>
              <a:t>tel: 58563 </a:t>
            </a:r>
            <a:r>
              <a:rPr lang="cs-CZ" sz="2400" dirty="0" smtClean="0">
                <a:solidFill>
                  <a:srgbClr val="FF0000"/>
                </a:solidFill>
                <a:latin typeface="Calibri" pitchFamily="34" charset="0"/>
              </a:rPr>
              <a:t>5346</a:t>
            </a:r>
          </a:p>
          <a:p>
            <a:pPr marL="109728" indent="0">
              <a:buNone/>
            </a:pPr>
            <a:r>
              <a:rPr lang="cs-CZ" sz="2400" dirty="0">
                <a:latin typeface="Calibri" pitchFamily="34" charset="0"/>
              </a:rPr>
              <a:t>e</a:t>
            </a:r>
            <a:r>
              <a:rPr lang="cs-CZ" sz="2400" dirty="0" smtClean="0">
                <a:latin typeface="Calibri" pitchFamily="34" charset="0"/>
              </a:rPr>
              <a:t>-mail: </a:t>
            </a:r>
            <a:r>
              <a:rPr lang="cs-CZ" sz="1800" dirty="0" err="1" smtClean="0">
                <a:hlinkClick r:id="rId2"/>
              </a:rPr>
              <a:t>H.Majerova</a:t>
            </a:r>
            <a:r>
              <a:rPr lang="cs-CZ" sz="1800" dirty="0" smtClean="0">
                <a:hlinkClick r:id="rId2"/>
              </a:rPr>
              <a:t>@seznam.</a:t>
            </a:r>
            <a:r>
              <a:rPr lang="cs-CZ" sz="1800" dirty="0" err="1" smtClean="0">
                <a:hlinkClick r:id="rId2"/>
              </a:rPr>
              <a:t>cz</a:t>
            </a:r>
            <a:endParaRPr lang="cs-CZ" sz="1800" dirty="0" smtClean="0"/>
          </a:p>
          <a:p>
            <a:pPr marL="109728" indent="0">
              <a:buNone/>
            </a:pPr>
            <a:r>
              <a:rPr lang="cs-CZ" sz="2400" dirty="0" smtClean="0">
                <a:latin typeface="Calibri" pitchFamily="34" charset="0"/>
              </a:rPr>
              <a:t>URL: </a:t>
            </a:r>
            <a:r>
              <a:rPr lang="cs-CZ" sz="2400" dirty="0" smtClean="0">
                <a:latin typeface="Calibri" pitchFamily="34" charset="0"/>
                <a:hlinkClick r:id="rId3"/>
              </a:rPr>
              <a:t>www.</a:t>
            </a:r>
            <a:r>
              <a:rPr lang="cs-CZ" sz="2400" dirty="0" err="1" smtClean="0">
                <a:latin typeface="Calibri" pitchFamily="34" charset="0"/>
                <a:hlinkClick r:id="rId3"/>
              </a:rPr>
              <a:t>cps.upol.cz</a:t>
            </a:r>
            <a:endParaRPr lang="cs-CZ" sz="2400" dirty="0">
              <a:latin typeface="Calibri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Calibri" pitchFamily="34" charset="0"/>
              </a:rPr>
              <a:t>Děkuji za pozornost</a:t>
            </a:r>
            <a:endParaRPr lang="cs-CZ" sz="4800" dirty="0">
              <a:latin typeface="Calibri" pitchFamily="34" charset="0"/>
            </a:endParaRPr>
          </a:p>
        </p:txBody>
      </p:sp>
      <p:pic>
        <p:nvPicPr>
          <p:cNvPr id="4" name="Obrázek 3" descr="OPVK_hor_zakladni_logolink_CB_cz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6102088"/>
            <a:ext cx="3096344" cy="67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38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2241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 smtClean="0"/>
              <a:t>Studenti s narušenou komunikační schopností, </a:t>
            </a:r>
            <a:br>
              <a:rPr lang="cs-CZ" sz="2400" dirty="0" smtClean="0"/>
            </a:br>
            <a:r>
              <a:rPr lang="cs-CZ" sz="2400" dirty="0" smtClean="0"/>
              <a:t>se specifickými poruchami učení a dlouhodobým somatickým nebo psychickým onemocněním na UP</a:t>
            </a:r>
            <a:endParaRPr lang="cs-CZ" sz="2400" dirty="0"/>
          </a:p>
        </p:txBody>
      </p:sp>
      <p:sp>
        <p:nvSpPr>
          <p:cNvPr id="13314" name="Podnadpis 2"/>
          <p:cNvSpPr>
            <a:spLocks noGrp="1"/>
          </p:cNvSpPr>
          <p:nvPr>
            <p:ph type="subTitle" idx="1"/>
          </p:nvPr>
        </p:nvSpPr>
        <p:spPr>
          <a:xfrm>
            <a:off x="684213" y="4365104"/>
            <a:ext cx="7772400" cy="610121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cs-CZ" sz="2800" dirty="0" smtClean="0"/>
              <a:t>Monika </a:t>
            </a:r>
            <a:r>
              <a:rPr lang="cs-CZ" sz="2800" dirty="0" err="1" smtClean="0"/>
              <a:t>Kunhartová</a:t>
            </a:r>
            <a:endParaRPr lang="cs-CZ" sz="2800" dirty="0" smtClean="0"/>
          </a:p>
          <a:p>
            <a:pPr marR="0" eaLnBrk="1" hangingPunct="1">
              <a:lnSpc>
                <a:spcPct val="80000"/>
              </a:lnSpc>
            </a:pPr>
            <a:endParaRPr lang="cs-CZ" sz="2100" dirty="0" smtClean="0"/>
          </a:p>
        </p:txBody>
      </p:sp>
      <p:pic>
        <p:nvPicPr>
          <p:cNvPr id="13315" name="Obrázek 3" descr="OPVK_hor_zakladni_logolink_CB_c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753100"/>
            <a:ext cx="44640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Podnadpis 2"/>
          <p:cNvSpPr txBox="1">
            <a:spLocks/>
          </p:cNvSpPr>
          <p:nvPr/>
        </p:nvSpPr>
        <p:spPr bwMode="auto">
          <a:xfrm>
            <a:off x="684213" y="69215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r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cs-CZ" sz="1900">
                <a:solidFill>
                  <a:schemeClr val="tx2"/>
                </a:solidFill>
                <a:latin typeface="Lucida Sans Unicode" pitchFamily="34" charset="0"/>
              </a:rPr>
              <a:t>Rozšíření možností při přijímání a studiu osob se specifickými vzdělávacími potřebami na Univerzitě Palackého v Olomouci</a:t>
            </a:r>
          </a:p>
          <a:p>
            <a:pPr algn="r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cs-CZ" sz="1900">
                <a:solidFill>
                  <a:schemeClr val="tx2"/>
                </a:solidFill>
                <a:latin typeface="Lucida Sans Unicode" pitchFamily="34" charset="0"/>
              </a:rPr>
              <a:t>CZ.1.07/2.2.00/29.0017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Aktuální stav studentů se SVP na UP dle fakult a jednotlivých kategorií specifických potřeb</a:t>
            </a:r>
            <a:br>
              <a:rPr lang="cs-CZ" sz="2000" dirty="0" smtClean="0"/>
            </a:br>
            <a:endParaRPr lang="cs-CZ" sz="2000" dirty="0"/>
          </a:p>
        </p:txBody>
      </p:sp>
      <p:pic>
        <p:nvPicPr>
          <p:cNvPr id="4" name="Obrázek 3" descr="OPVK_hor_zakladni_logolink_CB_c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3" y="6102088"/>
            <a:ext cx="3096344" cy="67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179512" y="1481138"/>
          <a:ext cx="8640960" cy="446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3190907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obsah 1"/>
          <p:cNvSpPr>
            <a:spLocks noGrp="1"/>
          </p:cNvSpPr>
          <p:nvPr>
            <p:ph idx="4294967295"/>
          </p:nvPr>
        </p:nvSpPr>
        <p:spPr>
          <a:xfrm>
            <a:off x="395288" y="1125538"/>
            <a:ext cx="8229600" cy="4824412"/>
          </a:xfrm>
        </p:spPr>
        <p:txBody>
          <a:bodyPr/>
          <a:lstStyle/>
          <a:p>
            <a:pPr marL="365125" indent="-255588" eaLnBrk="1" hangingPunct="1"/>
            <a:r>
              <a:rPr lang="cs-CZ" smtClean="0"/>
              <a:t>Osoby s narušenou komunikační schopností:</a:t>
            </a:r>
          </a:p>
          <a:p>
            <a:pPr marL="620713" lvl="1" indent="-228600" eaLnBrk="1" hangingPunct="1"/>
            <a:r>
              <a:rPr lang="cs-CZ" sz="2100" smtClean="0"/>
              <a:t>vývojová nemluvnost</a:t>
            </a:r>
          </a:p>
          <a:p>
            <a:pPr marL="620713" lvl="1" indent="-228600" eaLnBrk="1" hangingPunct="1"/>
            <a:r>
              <a:rPr lang="cs-CZ" sz="2100" smtClean="0"/>
              <a:t>získaná neurotická nemluvnost</a:t>
            </a:r>
          </a:p>
          <a:p>
            <a:pPr marL="620713" lvl="1" indent="-228600" eaLnBrk="1" hangingPunct="1"/>
            <a:r>
              <a:rPr lang="cs-CZ" sz="2100" b="1" smtClean="0"/>
              <a:t>získaná orgánová nemluvnost</a:t>
            </a:r>
          </a:p>
          <a:p>
            <a:pPr marL="620713" lvl="1" indent="-228600" eaLnBrk="1" hangingPunct="1"/>
            <a:r>
              <a:rPr lang="cs-CZ" sz="2100" b="1" smtClean="0"/>
              <a:t>narušení článkování řeči</a:t>
            </a:r>
          </a:p>
          <a:p>
            <a:pPr marL="620713" lvl="1" indent="-228600" eaLnBrk="1" hangingPunct="1"/>
            <a:r>
              <a:rPr lang="cs-CZ" sz="2100" smtClean="0"/>
              <a:t>narušení zvuku řeči</a:t>
            </a:r>
          </a:p>
          <a:p>
            <a:pPr marL="620713" lvl="1" indent="-228600" eaLnBrk="1" hangingPunct="1"/>
            <a:r>
              <a:rPr lang="cs-CZ" sz="2100" b="1" smtClean="0"/>
              <a:t>poruchy hlasu</a:t>
            </a:r>
          </a:p>
          <a:p>
            <a:pPr marL="620713" lvl="1" indent="-228600" eaLnBrk="1" hangingPunct="1"/>
            <a:r>
              <a:rPr lang="cs-CZ" sz="2100" b="1" smtClean="0"/>
              <a:t>poruchy plynulosti řeči</a:t>
            </a:r>
          </a:p>
          <a:p>
            <a:pPr marL="620713" lvl="1" indent="-228600" eaLnBrk="1" hangingPunct="1"/>
            <a:r>
              <a:rPr lang="cs-CZ" sz="2100" b="1" smtClean="0"/>
              <a:t>narušení grafické formy řeči</a:t>
            </a:r>
          </a:p>
          <a:p>
            <a:pPr marL="620713" lvl="1" indent="-228600" eaLnBrk="1" hangingPunct="1"/>
            <a:r>
              <a:rPr lang="cs-CZ" sz="2100" b="1" smtClean="0"/>
              <a:t>symptomatické poruchy řeči</a:t>
            </a:r>
          </a:p>
          <a:p>
            <a:pPr marL="620713" lvl="1" indent="-228600" eaLnBrk="1" hangingPunct="1"/>
            <a:r>
              <a:rPr lang="cs-CZ" sz="2100" smtClean="0"/>
              <a:t>kombinované poruchy řeči</a:t>
            </a:r>
          </a:p>
          <a:p>
            <a:pPr marL="620713" lvl="1" indent="-228600" eaLnBrk="1" hangingPunct="1"/>
            <a:endParaRPr lang="cs-CZ" smtClean="0"/>
          </a:p>
        </p:txBody>
      </p:sp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457200" y="273768"/>
            <a:ext cx="8229600" cy="986425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Cílová skupina</a:t>
            </a:r>
          </a:p>
        </p:txBody>
      </p:sp>
      <p:pic>
        <p:nvPicPr>
          <p:cNvPr id="3076" name="Obrázek 3" descr="OPVK_hor_zakladni_logolink_CB_c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5734050"/>
            <a:ext cx="39592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komunik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420938"/>
            <a:ext cx="3168650" cy="1868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sah 1"/>
          <p:cNvSpPr>
            <a:spLocks noGrp="1"/>
          </p:cNvSpPr>
          <p:nvPr>
            <p:ph idx="4294967295"/>
          </p:nvPr>
        </p:nvSpPr>
        <p:spPr>
          <a:xfrm>
            <a:off x="395288" y="1052513"/>
            <a:ext cx="8229600" cy="4525962"/>
          </a:xfrm>
        </p:spPr>
        <p:txBody>
          <a:bodyPr/>
          <a:lstStyle/>
          <a:p>
            <a:pPr marL="365125" indent="-255588" eaLnBrk="1" hangingPunct="1"/>
            <a:r>
              <a:rPr lang="cs-CZ" smtClean="0"/>
              <a:t>Osoby se specifickými poruchami učení:</a:t>
            </a:r>
          </a:p>
          <a:p>
            <a:pPr marL="620713" lvl="1" indent="-228600" eaLnBrk="1" hangingPunct="1"/>
            <a:r>
              <a:rPr lang="cs-CZ" sz="2100" smtClean="0"/>
              <a:t>vývojové formy </a:t>
            </a:r>
          </a:p>
          <a:p>
            <a:pPr marL="858838" lvl="2" eaLnBrk="1" hangingPunct="1"/>
            <a:r>
              <a:rPr lang="cs-CZ" sz="1700" smtClean="0"/>
              <a:t>dyslexie</a:t>
            </a:r>
          </a:p>
          <a:p>
            <a:pPr marL="858838" lvl="2" eaLnBrk="1" hangingPunct="1"/>
            <a:r>
              <a:rPr lang="cs-CZ" sz="1700" smtClean="0"/>
              <a:t>dysgrafie</a:t>
            </a:r>
          </a:p>
          <a:p>
            <a:pPr marL="858838" lvl="2" eaLnBrk="1" hangingPunct="1"/>
            <a:r>
              <a:rPr lang="cs-CZ" sz="1700" smtClean="0"/>
              <a:t>dysortografie</a:t>
            </a:r>
          </a:p>
          <a:p>
            <a:pPr marL="858838" lvl="2" eaLnBrk="1" hangingPunct="1"/>
            <a:r>
              <a:rPr lang="cs-CZ" sz="1700" smtClean="0"/>
              <a:t>dyskalkulie</a:t>
            </a:r>
          </a:p>
          <a:p>
            <a:pPr marL="858838" lvl="2" eaLnBrk="1" hangingPunct="1"/>
            <a:r>
              <a:rPr lang="cs-CZ" sz="1700" smtClean="0"/>
              <a:t>dyspraxie</a:t>
            </a:r>
          </a:p>
          <a:p>
            <a:pPr marL="858838" lvl="2" eaLnBrk="1" hangingPunct="1"/>
            <a:endParaRPr lang="cs-CZ" sz="1900" smtClean="0"/>
          </a:p>
          <a:p>
            <a:pPr marL="620713" lvl="1" indent="-228600" eaLnBrk="1" hangingPunct="1"/>
            <a:r>
              <a:rPr lang="cs-CZ" sz="2100" smtClean="0"/>
              <a:t>získané formy</a:t>
            </a:r>
          </a:p>
          <a:p>
            <a:pPr marL="858838" lvl="2" eaLnBrk="1" hangingPunct="1"/>
            <a:r>
              <a:rPr lang="cs-CZ" sz="1700" smtClean="0"/>
              <a:t>alexie</a:t>
            </a:r>
          </a:p>
          <a:p>
            <a:pPr marL="858838" lvl="2" eaLnBrk="1" hangingPunct="1"/>
            <a:r>
              <a:rPr lang="cs-CZ" sz="1700" smtClean="0"/>
              <a:t>agrafie</a:t>
            </a:r>
          </a:p>
          <a:p>
            <a:pPr marL="858838" lvl="2" eaLnBrk="1" hangingPunct="1"/>
            <a:r>
              <a:rPr lang="cs-CZ" sz="1700" smtClean="0"/>
              <a:t>získaná dyskalkulie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457200" y="273377"/>
            <a:ext cx="8229600" cy="915965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Cílová skupina</a:t>
            </a:r>
          </a:p>
        </p:txBody>
      </p:sp>
      <p:pic>
        <p:nvPicPr>
          <p:cNvPr id="4100" name="Obrázek 3" descr="OPVK_hor_zakladni_logolink_CB_c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6102350"/>
            <a:ext cx="30956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maren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1773238"/>
            <a:ext cx="4657725" cy="3570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sah 1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65125" indent="-255588" eaLnBrk="1" hangingPunct="1"/>
            <a:r>
              <a:rPr lang="cs-CZ" sz="2800" smtClean="0"/>
              <a:t>Osoby s dlouhodobými somatickými či psychickými poruchami </a:t>
            </a:r>
            <a:r>
              <a:rPr lang="cs-CZ" sz="2500" smtClean="0"/>
              <a:t>(epilepsie, manio-depresivní poruchy, schizofrenie, poúrazové stavy apod.)</a:t>
            </a:r>
          </a:p>
          <a:p>
            <a:pPr marL="365125" indent="-255588" eaLnBrk="1" hangingPunct="1"/>
            <a:r>
              <a:rPr lang="cs-CZ" sz="2800" smtClean="0"/>
              <a:t>Osoby s poruchami autistického spektra </a:t>
            </a:r>
            <a:r>
              <a:rPr lang="cs-CZ" sz="2500" smtClean="0"/>
              <a:t>(Aspergerův syndrom)</a:t>
            </a:r>
            <a:endParaRPr lang="cs-CZ" sz="2800" smtClean="0"/>
          </a:p>
        </p:txBody>
      </p:sp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Cílová skupina</a:t>
            </a:r>
          </a:p>
        </p:txBody>
      </p:sp>
      <p:pic>
        <p:nvPicPr>
          <p:cNvPr id="5124" name="Obrázek 3" descr="OPVK_hor_zakladni_logolink_CB_c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805488"/>
            <a:ext cx="30956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 descr="http://nd01.jxs.cz/707/861/f8e3e97a07_42867141_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789363"/>
            <a:ext cx="39909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sah 1"/>
          <p:cNvSpPr>
            <a:spLocks noGrp="1"/>
          </p:cNvSpPr>
          <p:nvPr>
            <p:ph idx="4294967295"/>
          </p:nvPr>
        </p:nvSpPr>
        <p:spPr>
          <a:xfrm>
            <a:off x="395288" y="1484313"/>
            <a:ext cx="8229600" cy="4525962"/>
          </a:xfrm>
        </p:spPr>
        <p:txBody>
          <a:bodyPr/>
          <a:lstStyle/>
          <a:p>
            <a:pPr marL="365125" indent="-255588" eaLnBrk="1" hangingPunct="1"/>
            <a:r>
              <a:rPr lang="cs-CZ" sz="2100" dirty="0" smtClean="0"/>
              <a:t>Zajištění optimálních podmínek při realizaci </a:t>
            </a:r>
            <a:r>
              <a:rPr lang="cs-CZ" sz="2100" b="1" dirty="0" smtClean="0"/>
              <a:t>přijímacího řízení</a:t>
            </a:r>
            <a:r>
              <a:rPr lang="cs-CZ" sz="2100" dirty="0" smtClean="0"/>
              <a:t>.</a:t>
            </a:r>
          </a:p>
          <a:p>
            <a:pPr marL="365125" indent="-255588" eaLnBrk="1" hangingPunct="1"/>
            <a:r>
              <a:rPr lang="cs-CZ" sz="2100" dirty="0" smtClean="0"/>
              <a:t>Realizace </a:t>
            </a:r>
            <a:r>
              <a:rPr lang="cs-CZ" sz="2100" b="1" dirty="0" smtClean="0"/>
              <a:t>speciálněpedagogické diagnostiky</a:t>
            </a:r>
            <a:r>
              <a:rPr lang="cs-CZ" sz="2100" dirty="0" smtClean="0"/>
              <a:t>.</a:t>
            </a:r>
          </a:p>
          <a:p>
            <a:pPr marL="365125" indent="-255588" eaLnBrk="1" hangingPunct="1"/>
            <a:r>
              <a:rPr lang="cs-CZ" sz="2100" dirty="0" smtClean="0"/>
              <a:t>Dle individuálních potřeb zajistit </a:t>
            </a:r>
            <a:r>
              <a:rPr lang="cs-CZ" sz="2100" b="1" dirty="0" smtClean="0"/>
              <a:t>optimální realizaci výuky </a:t>
            </a:r>
            <a:r>
              <a:rPr lang="cs-CZ" sz="2100" dirty="0" smtClean="0"/>
              <a:t>(asistent, přepisy, pomůcky, nahrávky, jazyková korektura, modifikace způsobu ukončení předmětu).</a:t>
            </a:r>
          </a:p>
          <a:p>
            <a:pPr marL="365125" indent="-255588" eaLnBrk="1" hangingPunct="1"/>
            <a:r>
              <a:rPr lang="cs-CZ" sz="2100" b="1" dirty="0" smtClean="0"/>
              <a:t>Informovanost pedagogů</a:t>
            </a:r>
            <a:r>
              <a:rPr lang="cs-CZ" sz="2100" dirty="0" smtClean="0"/>
              <a:t>, metodická podpora.</a:t>
            </a:r>
          </a:p>
          <a:p>
            <a:pPr marL="365125" indent="-255588" eaLnBrk="1" hangingPunct="1">
              <a:buFontTx/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457200" y="273768"/>
            <a:ext cx="8229600" cy="986425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Hlavní náplň práce koordinátorů</a:t>
            </a:r>
          </a:p>
        </p:txBody>
      </p:sp>
      <p:pic>
        <p:nvPicPr>
          <p:cNvPr id="6148" name="Obrázek 3" descr="OPVK_hor_zakladni_logolink_CB_c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6102350"/>
            <a:ext cx="30956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http://milowka.info/upload/artykuly/org/pomoc2_jpg-2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4076700"/>
            <a:ext cx="38877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ástupný symbol pro obsah 1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/>
          </a:bodyPr>
          <a:lstStyle/>
          <a:p>
            <a:pPr marL="365125" indent="-255588" eaLnBrk="1" hangingPunct="1">
              <a:lnSpc>
                <a:spcPct val="90000"/>
              </a:lnSpc>
              <a:defRPr/>
            </a:pPr>
            <a:r>
              <a:rPr lang="cs-CZ" sz="2100" b="1" dirty="0" smtClean="0"/>
              <a:t>Posloucháme pozorně</a:t>
            </a:r>
            <a:r>
              <a:rPr lang="cs-CZ" sz="2100" dirty="0" smtClean="0"/>
              <a:t>, když klient mluví a o čem mluví. </a:t>
            </a:r>
          </a:p>
          <a:p>
            <a:pPr marL="365125" indent="-255588" eaLnBrk="1" hangingPunct="1">
              <a:lnSpc>
                <a:spcPct val="90000"/>
              </a:lnSpc>
              <a:defRPr/>
            </a:pPr>
            <a:r>
              <a:rPr lang="cs-CZ" sz="2100" dirty="0" smtClean="0"/>
              <a:t>Sami mluvíme </a:t>
            </a:r>
            <a:r>
              <a:rPr lang="cs-CZ" sz="2100" b="1" dirty="0" smtClean="0"/>
              <a:t>pomalým tempem řeči </a:t>
            </a:r>
            <a:r>
              <a:rPr lang="cs-CZ" sz="2100" dirty="0" smtClean="0"/>
              <a:t>a prodlužujeme přestávky mezi větami. </a:t>
            </a:r>
          </a:p>
          <a:p>
            <a:pPr marL="365125" indent="-255588" eaLnBrk="1" hangingPunct="1">
              <a:lnSpc>
                <a:spcPct val="90000"/>
              </a:lnSpc>
              <a:defRPr/>
            </a:pPr>
            <a:r>
              <a:rPr lang="cs-CZ" sz="2100" dirty="0" smtClean="0"/>
              <a:t>V okamžiku </a:t>
            </a:r>
            <a:r>
              <a:rPr lang="cs-CZ" sz="2100" dirty="0" err="1" smtClean="0"/>
              <a:t>dysfluence</a:t>
            </a:r>
            <a:r>
              <a:rPr lang="cs-CZ" sz="2100" dirty="0" smtClean="0"/>
              <a:t> poskytneme </a:t>
            </a:r>
            <a:r>
              <a:rPr lang="cs-CZ" sz="2100" b="1" dirty="0" smtClean="0"/>
              <a:t>dostatek času </a:t>
            </a:r>
            <a:r>
              <a:rPr lang="cs-CZ" sz="2100" dirty="0" smtClean="0"/>
              <a:t>bez projevů netrpělivosti a dokončování vět za studenta. </a:t>
            </a:r>
          </a:p>
          <a:p>
            <a:pPr marL="365125" indent="-255588" eaLnBrk="1" hangingPunct="1">
              <a:lnSpc>
                <a:spcPct val="90000"/>
              </a:lnSpc>
              <a:defRPr/>
            </a:pPr>
            <a:r>
              <a:rPr lang="cs-CZ" sz="2100" b="1" dirty="0" smtClean="0"/>
              <a:t>Neupozorňujeme na řeč</a:t>
            </a:r>
            <a:r>
              <a:rPr lang="cs-CZ" sz="2100" dirty="0" smtClean="0"/>
              <a:t>, vyhněte se doporučením typu: „Mluv pomaleji!“ a sami mluvíme klidným, pomalým tempem řeči. </a:t>
            </a:r>
            <a:endParaRPr lang="pl-PL" sz="2100" dirty="0" smtClean="0"/>
          </a:p>
          <a:p>
            <a:pPr marL="365125" indent="-255588" eaLnBrk="1" hangingPunct="1">
              <a:lnSpc>
                <a:spcPct val="90000"/>
              </a:lnSpc>
              <a:defRPr/>
            </a:pPr>
            <a:r>
              <a:rPr lang="cs-CZ" sz="2100" dirty="0" smtClean="0"/>
              <a:t>Při komunikaci udržujeme </a:t>
            </a:r>
            <a:r>
              <a:rPr lang="cs-CZ" sz="2100" b="1" dirty="0" smtClean="0"/>
              <a:t>zrakový kontakt</a:t>
            </a:r>
            <a:r>
              <a:rPr lang="cs-CZ" sz="2100" dirty="0" smtClean="0"/>
              <a:t> i v momentě neplynulosti řeči; snažme se neupadat do rozpaků. </a:t>
            </a:r>
          </a:p>
          <a:p>
            <a:pPr marL="365125" indent="-255588" eaLnBrk="1" hangingPunct="1">
              <a:lnSpc>
                <a:spcPct val="90000"/>
              </a:lnSpc>
              <a:defRPr/>
            </a:pPr>
            <a:r>
              <a:rPr lang="cs-CZ" sz="2100" dirty="0" smtClean="0"/>
              <a:t>Zaměřujeme se více na </a:t>
            </a:r>
            <a:r>
              <a:rPr lang="cs-CZ" sz="2100" b="1" dirty="0" smtClean="0"/>
              <a:t>obsah sdělení</a:t>
            </a:r>
            <a:r>
              <a:rPr lang="cs-CZ" sz="2100" dirty="0" smtClean="0"/>
              <a:t>, nikoli na formu promluvy.</a:t>
            </a:r>
            <a:r>
              <a:rPr lang="cs-CZ" dirty="0" smtClean="0"/>
              <a:t> </a:t>
            </a:r>
            <a:endParaRPr lang="cs-CZ" sz="2100" dirty="0" smtClean="0"/>
          </a:p>
          <a:p>
            <a:pPr marL="365125" indent="-255588" eaLnBrk="1" hangingPunct="1">
              <a:lnSpc>
                <a:spcPct val="90000"/>
              </a:lnSpc>
              <a:defRPr/>
            </a:pPr>
            <a:r>
              <a:rPr lang="cs-CZ" sz="2100" b="1" dirty="0" smtClean="0"/>
              <a:t>Nepřerušujeme</a:t>
            </a:r>
            <a:r>
              <a:rPr lang="cs-CZ" sz="2100" dirty="0" smtClean="0"/>
              <a:t> klienta v jeho projevu, neopravujeme neplynule vyslovená slova. </a:t>
            </a:r>
          </a:p>
          <a:p>
            <a:pPr marL="365125" indent="-255588" eaLnBrk="1" hangingPunct="1">
              <a:lnSpc>
                <a:spcPct val="90000"/>
              </a:lnSpc>
              <a:defRPr/>
            </a:pPr>
            <a:r>
              <a:rPr lang="cs-CZ" sz="2100" b="1" dirty="0" smtClean="0"/>
              <a:t>Respektujeme osobnost </a:t>
            </a:r>
            <a:r>
              <a:rPr lang="cs-CZ" sz="2100" dirty="0" smtClean="0"/>
              <a:t>člověka s koktavostí.</a:t>
            </a:r>
          </a:p>
          <a:p>
            <a:pPr marL="365125" indent="-255588" eaLnBrk="1" hangingPunct="1">
              <a:lnSpc>
                <a:spcPct val="90000"/>
              </a:lnSpc>
              <a:defRPr/>
            </a:pPr>
            <a:r>
              <a:rPr lang="cs-CZ" sz="2100" dirty="0" smtClean="0"/>
              <a:t>Možná preference </a:t>
            </a:r>
            <a:r>
              <a:rPr lang="cs-CZ" sz="2100" b="1" dirty="0" smtClean="0"/>
              <a:t>písemného projevu</a:t>
            </a:r>
            <a:r>
              <a:rPr lang="cs-CZ" sz="2100" dirty="0" smtClean="0"/>
              <a:t> před ústní zkouškou.</a:t>
            </a:r>
          </a:p>
          <a:p>
            <a:pPr marL="365125" indent="-255588" eaLnBrk="1" hangingPunct="1">
              <a:lnSpc>
                <a:spcPct val="90000"/>
              </a:lnSpc>
              <a:defRPr/>
            </a:pPr>
            <a:endParaRPr lang="cs-CZ" sz="2100" dirty="0" smtClean="0"/>
          </a:p>
          <a:p>
            <a:pPr marL="365125" indent="-255588" eaLnBrk="1" hangingPunct="1">
              <a:lnSpc>
                <a:spcPct val="90000"/>
              </a:lnSpc>
              <a:defRPr/>
            </a:pPr>
            <a:endParaRPr lang="cs-CZ" sz="2100" dirty="0" smtClean="0"/>
          </a:p>
          <a:p>
            <a:pPr marL="365125" indent="-255588" eaLnBrk="1" hangingPunct="1">
              <a:lnSpc>
                <a:spcPct val="90000"/>
              </a:lnSpc>
              <a:defRPr/>
            </a:pPr>
            <a:endParaRPr lang="cs-CZ" dirty="0" smtClean="0"/>
          </a:p>
          <a:p>
            <a:pPr marL="365125" indent="-255588" eaLnBrk="1" hangingPunct="1">
              <a:lnSpc>
                <a:spcPct val="90000"/>
              </a:lnSpc>
              <a:defRPr/>
            </a:pPr>
            <a:endParaRPr lang="cs-CZ" dirty="0" smtClean="0"/>
          </a:p>
          <a:p>
            <a:pPr marL="365125" indent="-255588" eaLnBrk="1" hangingPunct="1">
              <a:lnSpc>
                <a:spcPct val="90000"/>
              </a:lnSpc>
              <a:defRPr/>
            </a:pPr>
            <a:endParaRPr lang="cs-CZ" dirty="0" smtClean="0"/>
          </a:p>
          <a:p>
            <a:pPr marL="365125" indent="-255588" eaLnBrk="1" hangingPunct="1">
              <a:lnSpc>
                <a:spcPct val="90000"/>
              </a:lnSpc>
              <a:defRPr/>
            </a:pPr>
            <a:endParaRPr lang="cs-CZ" dirty="0" smtClean="0"/>
          </a:p>
          <a:p>
            <a:pPr marL="365125" indent="-255588" eaLnBrk="1" hangingPunct="1">
              <a:lnSpc>
                <a:spcPct val="90000"/>
              </a:lnSpc>
              <a:defRPr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Specifika přístupů - </a:t>
            </a:r>
            <a:r>
              <a:rPr lang="cs-CZ" sz="2400" b="1" kern="1200" dirty="0" err="1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balbuties</a:t>
            </a:r>
            <a:endParaRPr lang="cs-CZ" sz="2400" b="1" kern="12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7172" name="Obrázek 3" descr="OPVK_hor_zakladni_logolink_CB_c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6102350"/>
            <a:ext cx="30956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sah 1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65125" indent="-255588" eaLnBrk="1" hangingPunct="1"/>
            <a:r>
              <a:rPr lang="cs-CZ" sz="2300" smtClean="0"/>
              <a:t>Buďme </a:t>
            </a:r>
            <a:r>
              <a:rPr lang="cs-CZ" sz="2300" b="1" smtClean="0"/>
              <a:t>tolerantní</a:t>
            </a:r>
            <a:r>
              <a:rPr lang="cs-CZ" sz="2300" smtClean="0"/>
              <a:t> k pomalé a méně srozumitelné mluvě, poskytujeme dostatek času. Respektujeme </a:t>
            </a:r>
            <a:r>
              <a:rPr lang="cs-CZ" sz="2300" b="1" smtClean="0"/>
              <a:t>pomalejší pracovní</a:t>
            </a:r>
            <a:r>
              <a:rPr lang="cs-CZ" sz="2300" smtClean="0"/>
              <a:t> tempo.</a:t>
            </a:r>
          </a:p>
          <a:p>
            <a:pPr marL="365125" indent="-255588" eaLnBrk="1" hangingPunct="1"/>
            <a:r>
              <a:rPr lang="cs-CZ" sz="2300" smtClean="0"/>
              <a:t>Při dlouhém sdělení se řeč zpravidla zhorší. </a:t>
            </a:r>
            <a:r>
              <a:rPr lang="cs-CZ" sz="2300" b="1" smtClean="0"/>
              <a:t>Podporujeme</a:t>
            </a:r>
            <a:r>
              <a:rPr lang="cs-CZ" sz="2300" smtClean="0"/>
              <a:t> klienta k užití krátkých formulací. </a:t>
            </a:r>
          </a:p>
          <a:p>
            <a:pPr marL="365125" indent="-255588" eaLnBrk="1" hangingPunct="1"/>
            <a:r>
              <a:rPr lang="cs-CZ" sz="2300" b="1" smtClean="0"/>
              <a:t>Sledujeme pozorně ústa mluvícího</a:t>
            </a:r>
            <a:r>
              <a:rPr lang="cs-CZ" sz="2300" smtClean="0"/>
              <a:t>, dáváme najevo snahu rozumět (</a:t>
            </a:r>
            <a:r>
              <a:rPr lang="cs-CZ" sz="2300" b="1" smtClean="0"/>
              <a:t>nepředstíráme</a:t>
            </a:r>
            <a:r>
              <a:rPr lang="cs-CZ" sz="2300" smtClean="0"/>
              <a:t>, že</a:t>
            </a:r>
            <a:r>
              <a:rPr lang="cs-CZ" sz="2300" b="1" smtClean="0"/>
              <a:t> </a:t>
            </a:r>
            <a:r>
              <a:rPr lang="cs-CZ" sz="2300" smtClean="0"/>
              <a:t>rozumíme), nemluvíme netrpělivě. </a:t>
            </a:r>
          </a:p>
          <a:p>
            <a:pPr marL="365125" indent="-255588" eaLnBrk="1" hangingPunct="1"/>
            <a:r>
              <a:rPr lang="cs-CZ" sz="2300" smtClean="0"/>
              <a:t>Je-li osoba fyzicky schopna psát, využijeme toho a poskytneme </a:t>
            </a:r>
            <a:r>
              <a:rPr lang="cs-CZ" sz="2300" b="1" smtClean="0"/>
              <a:t>podmínky pro psaní.</a:t>
            </a:r>
          </a:p>
          <a:p>
            <a:pPr marL="365125" indent="-255588" eaLnBrk="1" hangingPunct="1"/>
            <a:r>
              <a:rPr lang="cs-CZ" sz="2300" b="1" smtClean="0"/>
              <a:t>Poruchy paměti, snížení fyzických schopností, někdy i poruchy porozumění, zvýšená unavitelnost.</a:t>
            </a:r>
          </a:p>
          <a:p>
            <a:pPr marL="365125" indent="-255588" eaLnBrk="1" hangingPunct="1"/>
            <a:endParaRPr lang="cs-CZ" smtClean="0"/>
          </a:p>
        </p:txBody>
      </p:sp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Specifika přístupů - dysartrie</a:t>
            </a:r>
          </a:p>
        </p:txBody>
      </p:sp>
      <p:pic>
        <p:nvPicPr>
          <p:cNvPr id="8196" name="Obrázek 3" descr="OPVK_hor_zakladni_logolink_CB_c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6102350"/>
            <a:ext cx="30956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492500" y="1052513"/>
            <a:ext cx="324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/>
              <a:t>afázie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/>
            <a:r>
              <a:rPr lang="cs-CZ" sz="2400" b="1" smtClean="0">
                <a:latin typeface="Cambria" pitchFamily="18" charset="0"/>
              </a:rPr>
              <a:t>Specifika přístupů – Aspergerův syndrom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smtClean="0"/>
              <a:t>přítomnost asistenta,</a:t>
            </a:r>
          </a:p>
          <a:p>
            <a:pPr>
              <a:lnSpc>
                <a:spcPct val="90000"/>
              </a:lnSpc>
            </a:pPr>
            <a:r>
              <a:rPr lang="cs-CZ" sz="2400" smtClean="0"/>
              <a:t>pomoc s </a:t>
            </a:r>
            <a:r>
              <a:rPr lang="cs-CZ" sz="2400" b="1" smtClean="0"/>
              <a:t>orientací </a:t>
            </a:r>
            <a:r>
              <a:rPr lang="cs-CZ" sz="2400" smtClean="0"/>
              <a:t>po městě, po budově,</a:t>
            </a:r>
          </a:p>
          <a:p>
            <a:pPr>
              <a:lnSpc>
                <a:spcPct val="90000"/>
              </a:lnSpc>
            </a:pPr>
            <a:r>
              <a:rPr lang="cs-CZ" sz="2400" smtClean="0"/>
              <a:t>pomoc s </a:t>
            </a:r>
            <a:r>
              <a:rPr lang="cs-CZ" sz="2400" b="1" smtClean="0"/>
              <a:t>organizací</a:t>
            </a:r>
            <a:r>
              <a:rPr lang="cs-CZ" sz="2400" smtClean="0"/>
              <a:t> studia (tvorba rozvrhu, plánování zkoušek, Portál, Moodle),</a:t>
            </a:r>
          </a:p>
          <a:p>
            <a:pPr>
              <a:lnSpc>
                <a:spcPct val="90000"/>
              </a:lnSpc>
            </a:pPr>
            <a:r>
              <a:rPr lang="cs-CZ" sz="2400" smtClean="0"/>
              <a:t>stanovení pravidel pro </a:t>
            </a:r>
            <a:r>
              <a:rPr lang="cs-CZ" sz="2400" b="1" smtClean="0"/>
              <a:t>komunikaci</a:t>
            </a:r>
            <a:r>
              <a:rPr lang="cs-CZ" sz="2400" smtClean="0"/>
              <a:t>, specifická komunikace,</a:t>
            </a:r>
          </a:p>
          <a:p>
            <a:pPr>
              <a:lnSpc>
                <a:spcPct val="90000"/>
              </a:lnSpc>
            </a:pPr>
            <a:r>
              <a:rPr lang="cs-CZ" sz="2400" smtClean="0"/>
              <a:t>psychologická pomoc (pocity méněcennosti, horší vyrovnávání s neúspěchem, horší pochopení mezilidských vztahů),</a:t>
            </a:r>
          </a:p>
          <a:p>
            <a:pPr>
              <a:lnSpc>
                <a:spcPct val="90000"/>
              </a:lnSpc>
            </a:pPr>
            <a:r>
              <a:rPr lang="cs-CZ" sz="2400" smtClean="0"/>
              <a:t>specifické navazování vztahů s vrstevníky (např. dle urč. pravidel),</a:t>
            </a:r>
          </a:p>
          <a:p>
            <a:pPr>
              <a:lnSpc>
                <a:spcPct val="90000"/>
              </a:lnSpc>
            </a:pPr>
            <a:r>
              <a:rPr lang="cs-CZ" sz="2400" b="1" smtClean="0"/>
              <a:t>mimořádné znalosti</a:t>
            </a:r>
            <a:r>
              <a:rPr lang="cs-CZ" sz="2400" smtClean="0"/>
              <a:t> (většinou týkající se pouze jednoho tématu),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400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323850" y="1125538"/>
            <a:ext cx="8229600" cy="4824412"/>
          </a:xfrm>
        </p:spPr>
        <p:txBody>
          <a:bodyPr>
            <a:normAutofit fontScale="77500" lnSpcReduction="20000"/>
          </a:bodyPr>
          <a:lstStyle/>
          <a:p>
            <a:pPr marL="365125" indent="-255588" eaLnBrk="1" hangingPunct="1">
              <a:lnSpc>
                <a:spcPct val="110000"/>
              </a:lnSpc>
            </a:pPr>
            <a:r>
              <a:rPr lang="cs-CZ" sz="2400" dirty="0" smtClean="0"/>
              <a:t>Poskytneme </a:t>
            </a:r>
            <a:r>
              <a:rPr lang="cs-CZ" sz="2400" b="1" dirty="0" smtClean="0"/>
              <a:t>dostatek času </a:t>
            </a:r>
            <a:r>
              <a:rPr lang="cs-CZ" sz="2400" dirty="0" smtClean="0"/>
              <a:t>pro vyjádření nebo pro přečtení textu (formuláře) či napsání, vyplnění formuláře. </a:t>
            </a:r>
          </a:p>
          <a:p>
            <a:pPr marL="365125" indent="-255588" eaLnBrk="1" hangingPunct="1">
              <a:lnSpc>
                <a:spcPct val="110000"/>
              </a:lnSpc>
            </a:pPr>
            <a:r>
              <a:rPr lang="cs-CZ" sz="2400" dirty="0" smtClean="0"/>
              <a:t>25% nebo 50% </a:t>
            </a:r>
            <a:r>
              <a:rPr lang="cs-CZ" sz="2400" b="1" dirty="0" smtClean="0"/>
              <a:t>navýšení času u zkoušek.</a:t>
            </a:r>
          </a:p>
          <a:p>
            <a:pPr marL="365125" indent="-255588" eaLnBrk="1" hangingPunct="1">
              <a:lnSpc>
                <a:spcPct val="110000"/>
              </a:lnSpc>
            </a:pPr>
            <a:r>
              <a:rPr lang="cs-CZ" sz="2400" dirty="0" smtClean="0"/>
              <a:t>Mohou se objevovat gramatické chyby, na které můžeme </a:t>
            </a:r>
            <a:r>
              <a:rPr lang="cs-CZ" sz="2400" b="1" dirty="0" smtClean="0"/>
              <a:t>taktně upozornit</a:t>
            </a:r>
            <a:r>
              <a:rPr lang="cs-CZ" sz="2400" dirty="0" smtClean="0"/>
              <a:t>. </a:t>
            </a:r>
          </a:p>
          <a:p>
            <a:pPr marL="365125" indent="-255588" eaLnBrk="1" hangingPunct="1">
              <a:lnSpc>
                <a:spcPct val="110000"/>
              </a:lnSpc>
            </a:pPr>
            <a:r>
              <a:rPr lang="cs-CZ" sz="2400" dirty="0" smtClean="0"/>
              <a:t>Změna formy zkoušení (ústní/písemné).</a:t>
            </a:r>
          </a:p>
          <a:p>
            <a:pPr marL="365125" indent="-255588" eaLnBrk="1" hangingPunct="1">
              <a:lnSpc>
                <a:spcPct val="110000"/>
              </a:lnSpc>
            </a:pPr>
            <a:r>
              <a:rPr lang="cs-CZ" sz="2400" dirty="0" smtClean="0"/>
              <a:t>Výhodné mohou být </a:t>
            </a:r>
            <a:r>
              <a:rPr lang="cs-CZ" sz="2400" b="1" dirty="0" smtClean="0"/>
              <a:t>tištěné texty</a:t>
            </a:r>
            <a:r>
              <a:rPr lang="cs-CZ" sz="2400" dirty="0" smtClean="0"/>
              <a:t>, které budou strukturovány a značně přehledné, především, pokud: </a:t>
            </a:r>
          </a:p>
          <a:p>
            <a:pPr marL="620713" lvl="1" indent="-228600" eaLnBrk="1" hangingPunct="1">
              <a:lnSpc>
                <a:spcPct val="110000"/>
              </a:lnSpc>
            </a:pPr>
            <a:r>
              <a:rPr lang="cs-CZ" sz="1900" dirty="0" smtClean="0"/>
              <a:t>budou obsahovat </a:t>
            </a:r>
            <a:r>
              <a:rPr lang="cs-CZ" sz="1900" b="1" dirty="0" smtClean="0"/>
              <a:t>jasné, stručné a jednoznačné informace </a:t>
            </a:r>
            <a:r>
              <a:rPr lang="cs-CZ" sz="1900" dirty="0" smtClean="0"/>
              <a:t>(např. i s rozepsáním jednotlivých kroků postupu), </a:t>
            </a:r>
          </a:p>
          <a:p>
            <a:pPr marL="620713" lvl="1" indent="-228600" eaLnBrk="1" hangingPunct="1">
              <a:lnSpc>
                <a:spcPct val="110000"/>
              </a:lnSpc>
            </a:pPr>
            <a:r>
              <a:rPr lang="cs-CZ" sz="1900" dirty="0" smtClean="0"/>
              <a:t>budou </a:t>
            </a:r>
            <a:r>
              <a:rPr lang="cs-CZ" sz="1900" b="1" dirty="0" smtClean="0"/>
              <a:t>přehledně členěny do odstavců, kapitol</a:t>
            </a:r>
            <a:r>
              <a:rPr lang="cs-CZ" sz="1900" dirty="0" smtClean="0"/>
              <a:t>, </a:t>
            </a:r>
          </a:p>
          <a:p>
            <a:pPr marL="620713" lvl="1" indent="-228600" eaLnBrk="1" hangingPunct="1">
              <a:lnSpc>
                <a:spcPct val="110000"/>
              </a:lnSpc>
            </a:pPr>
            <a:r>
              <a:rPr lang="cs-CZ" sz="1900" dirty="0" smtClean="0"/>
              <a:t>omezíme četnost </a:t>
            </a:r>
            <a:r>
              <a:rPr lang="cs-CZ" sz="1900" b="1" dirty="0" smtClean="0"/>
              <a:t>cizích slov</a:t>
            </a:r>
            <a:r>
              <a:rPr lang="cs-CZ" sz="1900" dirty="0" smtClean="0"/>
              <a:t>, </a:t>
            </a:r>
          </a:p>
          <a:p>
            <a:pPr marL="620713" lvl="1" indent="-228600" eaLnBrk="1" hangingPunct="1">
              <a:lnSpc>
                <a:spcPct val="110000"/>
              </a:lnSpc>
            </a:pPr>
            <a:r>
              <a:rPr lang="cs-CZ" sz="1900" dirty="0" smtClean="0"/>
              <a:t>budou mít </a:t>
            </a:r>
            <a:r>
              <a:rPr lang="cs-CZ" sz="1900" b="1" dirty="0" smtClean="0"/>
              <a:t>vhodný formát </a:t>
            </a:r>
            <a:r>
              <a:rPr lang="cs-CZ" sz="1900" dirty="0" smtClean="0"/>
              <a:t>(dobře čitelný typ písma s přiměřenou velikostí, nepříliš hustým řádkováním). Mohou být využívány i barvy – barevné podtržení nejdůležitějších informací. </a:t>
            </a:r>
          </a:p>
          <a:p>
            <a:pPr marL="620713" lvl="1" indent="-228600" eaLnBrk="1" hangingPunct="1">
              <a:lnSpc>
                <a:spcPct val="110000"/>
              </a:lnSpc>
            </a:pPr>
            <a:r>
              <a:rPr lang="cs-CZ" sz="1900" dirty="0" smtClean="0"/>
              <a:t>Mohou obsahovat i obrázky či grafy, ale ani ty by </a:t>
            </a:r>
            <a:r>
              <a:rPr lang="cs-CZ" sz="1900" b="1" dirty="0" smtClean="0"/>
              <a:t>neměly narušit strukturovanost a přehlednost textu</a:t>
            </a:r>
            <a:r>
              <a:rPr lang="cs-CZ" sz="1900" dirty="0" smtClean="0"/>
              <a:t>. Vhodné mohou být i ukázky vyplněných formulářů (</a:t>
            </a:r>
            <a:r>
              <a:rPr lang="cs-CZ" sz="1900" dirty="0" err="1" smtClean="0"/>
              <a:t>Slowík</a:t>
            </a:r>
            <a:r>
              <a:rPr lang="cs-CZ" sz="1900" dirty="0" smtClean="0"/>
              <a:t>, 2010). </a:t>
            </a:r>
          </a:p>
          <a:p>
            <a:pPr marL="365125" indent="-255588" eaLnBrk="1" hangingPunct="1">
              <a:lnSpc>
                <a:spcPct val="110000"/>
              </a:lnSpc>
            </a:pPr>
            <a:endParaRPr lang="cs-CZ" sz="19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7297151" cy="915966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b="1" kern="12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Specifika přístupů - SPU</a:t>
            </a:r>
            <a:endParaRPr lang="cs-CZ" sz="2400" b="1" kern="12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9220" name="Obrázek 3" descr="OPVK_hor_zakladni_logolink_CB_c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6102350"/>
            <a:ext cx="30956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468313" y="2708275"/>
            <a:ext cx="8229600" cy="2736850"/>
          </a:xfrm>
        </p:spPr>
        <p:txBody>
          <a:bodyPr>
            <a:normAutofit/>
          </a:bodyPr>
          <a:lstStyle/>
          <a:p>
            <a:pPr marL="109538" indent="0" eaLnBrk="1" hangingPunct="1">
              <a:lnSpc>
                <a:spcPct val="70000"/>
              </a:lnSpc>
              <a:buFontTx/>
              <a:buNone/>
            </a:pPr>
            <a:r>
              <a:rPr lang="cs-CZ" sz="1700" dirty="0" smtClean="0"/>
              <a:t>Kontakt:</a:t>
            </a:r>
          </a:p>
          <a:p>
            <a:pPr marL="109538" indent="0" eaLnBrk="1" hangingPunct="1">
              <a:lnSpc>
                <a:spcPct val="70000"/>
              </a:lnSpc>
              <a:buFontTx/>
              <a:buNone/>
            </a:pPr>
            <a:r>
              <a:rPr lang="cs-CZ" sz="1700" b="1" dirty="0" smtClean="0"/>
              <a:t>Mgr. Monika </a:t>
            </a:r>
            <a:r>
              <a:rPr lang="cs-CZ" sz="1700" b="1" dirty="0" err="1" smtClean="0"/>
              <a:t>Kunhartová</a:t>
            </a:r>
            <a:endParaRPr lang="cs-CZ" sz="1700" b="1" dirty="0" smtClean="0"/>
          </a:p>
          <a:p>
            <a:pPr marL="109538" indent="0" eaLnBrk="1" hangingPunct="1">
              <a:lnSpc>
                <a:spcPct val="70000"/>
              </a:lnSpc>
              <a:buFontTx/>
              <a:buNone/>
            </a:pPr>
            <a:r>
              <a:rPr lang="cs-CZ" sz="1700" dirty="0" smtClean="0"/>
              <a:t>tel: 721 263 777</a:t>
            </a:r>
          </a:p>
          <a:p>
            <a:pPr marL="109538" indent="0" eaLnBrk="1" hangingPunct="1">
              <a:lnSpc>
                <a:spcPct val="70000"/>
              </a:lnSpc>
              <a:buFontTx/>
              <a:buNone/>
            </a:pPr>
            <a:r>
              <a:rPr lang="cs-CZ" sz="1700" dirty="0" smtClean="0"/>
              <a:t>e-mail: </a:t>
            </a:r>
            <a:r>
              <a:rPr lang="cs-CZ" sz="1700" dirty="0" err="1" smtClean="0"/>
              <a:t>MonikaKunhartova</a:t>
            </a:r>
            <a:r>
              <a:rPr lang="cs-CZ" sz="1700" dirty="0" smtClean="0"/>
              <a:t>@seznam.</a:t>
            </a:r>
            <a:r>
              <a:rPr lang="cs-CZ" sz="1700" dirty="0" err="1" smtClean="0"/>
              <a:t>cz</a:t>
            </a:r>
            <a:endParaRPr lang="cs-CZ" sz="1700" dirty="0" smtClean="0"/>
          </a:p>
          <a:p>
            <a:pPr marL="109538" indent="0" eaLnBrk="1" hangingPunct="1">
              <a:lnSpc>
                <a:spcPct val="70000"/>
              </a:lnSpc>
              <a:buFontTx/>
              <a:buNone/>
            </a:pPr>
            <a:r>
              <a:rPr lang="cs-CZ" sz="1700" dirty="0" smtClean="0"/>
              <a:t>URL: </a:t>
            </a:r>
            <a:r>
              <a:rPr lang="cs-CZ" sz="1700" dirty="0" smtClean="0">
                <a:hlinkClick r:id="rId2"/>
              </a:rPr>
              <a:t>www.</a:t>
            </a:r>
            <a:r>
              <a:rPr lang="cs-CZ" sz="1700" dirty="0" err="1" smtClean="0">
                <a:hlinkClick r:id="rId2"/>
              </a:rPr>
              <a:t>cps.upol.cz</a:t>
            </a:r>
            <a:endParaRPr lang="cs-CZ" sz="1700" dirty="0" smtClean="0"/>
          </a:p>
          <a:p>
            <a:pPr marL="109538" indent="0" eaLnBrk="1" hangingPunct="1">
              <a:lnSpc>
                <a:spcPct val="70000"/>
              </a:lnSpc>
              <a:buFontTx/>
              <a:buNone/>
            </a:pPr>
            <a:endParaRPr lang="cs-CZ" sz="1700" dirty="0" smtClean="0"/>
          </a:p>
          <a:p>
            <a:pPr marL="109538" indent="0" eaLnBrk="1" hangingPunct="1">
              <a:lnSpc>
                <a:spcPct val="70000"/>
              </a:lnSpc>
              <a:buFontTx/>
              <a:buNone/>
            </a:pPr>
            <a:endParaRPr lang="cs-CZ" sz="27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467544" y="764704"/>
            <a:ext cx="8229600" cy="1656184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Děkuji za pozornost!</a:t>
            </a:r>
          </a:p>
        </p:txBody>
      </p:sp>
      <p:pic>
        <p:nvPicPr>
          <p:cNvPr id="10244" name="Obrázek 3" descr="OPVK_hor_zakladni_logolink_CB_cz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6102350"/>
            <a:ext cx="30956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http://www.naturephoto.cz/img/fotobanka/04-2006-7995.jpg"/>
          <p:cNvPicPr>
            <a:picLocks noChangeAspect="1" noChangeArrowheads="1"/>
          </p:cNvPicPr>
          <p:nvPr/>
        </p:nvPicPr>
        <p:blipFill>
          <a:blip r:embed="rId4" cstate="print"/>
          <a:srcRect t="10619"/>
          <a:stretch>
            <a:fillRect/>
          </a:stretch>
        </p:blipFill>
        <p:spPr bwMode="auto">
          <a:xfrm>
            <a:off x="5003800" y="2708275"/>
            <a:ext cx="34829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Vývoj počtu studentů se specifickými vzdělávacími potřebami na UP v Olomouci za roky 2011/2012 – 2014/2015</a:t>
            </a:r>
            <a:endParaRPr lang="cs-CZ" sz="2000" dirty="0"/>
          </a:p>
        </p:txBody>
      </p:sp>
      <p:graphicFrame>
        <p:nvGraphicFramePr>
          <p:cNvPr id="4" name="Graf 3"/>
          <p:cNvGraphicFramePr/>
          <p:nvPr/>
        </p:nvGraphicFramePr>
        <p:xfrm>
          <a:off x="755576" y="1412776"/>
          <a:ext cx="756084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3429000"/>
            <a:ext cx="8229600" cy="2448273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cs-CZ" sz="2400" b="1" dirty="0" smtClean="0"/>
              <a:t>Kontakt:</a:t>
            </a:r>
          </a:p>
          <a:p>
            <a:pPr marL="109728" indent="0">
              <a:buNone/>
            </a:pPr>
            <a:r>
              <a:rPr lang="cs-CZ" sz="2400" dirty="0" smtClean="0"/>
              <a:t>Lucia Pastieriková</a:t>
            </a:r>
          </a:p>
          <a:p>
            <a:pPr marL="109728" indent="0">
              <a:buNone/>
            </a:pPr>
            <a:r>
              <a:rPr lang="cs-CZ" sz="2400" dirty="0" smtClean="0"/>
              <a:t>Tel: 58563 </a:t>
            </a:r>
            <a:r>
              <a:rPr lang="cs-CZ" sz="2400" dirty="0" smtClean="0">
                <a:solidFill>
                  <a:srgbClr val="FF0000"/>
                </a:solidFill>
              </a:rPr>
              <a:t>5323 </a:t>
            </a:r>
          </a:p>
          <a:p>
            <a:pPr marL="109728" indent="0">
              <a:buNone/>
            </a:pPr>
            <a:r>
              <a:rPr lang="cs-CZ" sz="2400" dirty="0" smtClean="0"/>
              <a:t>Mobil: 739 245 678</a:t>
            </a:r>
          </a:p>
          <a:p>
            <a:pPr marL="109728" indent="0">
              <a:buNone/>
            </a:pPr>
            <a:r>
              <a:rPr lang="cs-CZ" sz="2400" dirty="0"/>
              <a:t>e</a:t>
            </a:r>
            <a:r>
              <a:rPr lang="cs-CZ" sz="2400" dirty="0" smtClean="0"/>
              <a:t>-mail: 	</a:t>
            </a:r>
            <a:r>
              <a:rPr lang="cs-CZ" sz="2400" dirty="0" err="1" smtClean="0">
                <a:hlinkClick r:id="rId2"/>
              </a:rPr>
              <a:t>lucia.pastierikova</a:t>
            </a:r>
            <a:r>
              <a:rPr lang="cs-CZ" sz="2400" dirty="0" smtClean="0">
                <a:hlinkClick r:id="rId2"/>
              </a:rPr>
              <a:t>@seznam.</a:t>
            </a:r>
            <a:r>
              <a:rPr lang="cs-CZ" sz="2400" dirty="0" err="1" smtClean="0">
                <a:hlinkClick r:id="rId2"/>
              </a:rPr>
              <a:t>cz</a:t>
            </a:r>
            <a:endParaRPr lang="cs-CZ" sz="2400" dirty="0" smtClean="0"/>
          </a:p>
          <a:p>
            <a:pPr marL="109728" indent="0">
              <a:buNone/>
            </a:pPr>
            <a:r>
              <a:rPr lang="cs-CZ" sz="2400" dirty="0" smtClean="0"/>
              <a:t>		</a:t>
            </a:r>
            <a:r>
              <a:rPr lang="cs-CZ" sz="2400" dirty="0" err="1" smtClean="0">
                <a:hlinkClick r:id="rId3"/>
              </a:rPr>
              <a:t>lucia.pastierikova</a:t>
            </a:r>
            <a:r>
              <a:rPr lang="cs-CZ" sz="2400" dirty="0" smtClean="0">
                <a:hlinkClick r:id="rId3"/>
              </a:rPr>
              <a:t>@</a:t>
            </a:r>
            <a:r>
              <a:rPr lang="cs-CZ" sz="2400" dirty="0" err="1" smtClean="0">
                <a:hlinkClick r:id="rId3"/>
              </a:rPr>
              <a:t>upol.cz</a:t>
            </a:r>
            <a:endParaRPr lang="cs-CZ" sz="2400" dirty="0" smtClean="0"/>
          </a:p>
          <a:p>
            <a:pPr marL="109728" indent="0">
              <a:buNone/>
            </a:pPr>
            <a:r>
              <a:rPr lang="cs-CZ" sz="2400" dirty="0" smtClean="0"/>
              <a:t>URL: </a:t>
            </a:r>
            <a:r>
              <a:rPr lang="cs-CZ" sz="2400" dirty="0" smtClean="0">
                <a:hlinkClick r:id="rId4"/>
              </a:rPr>
              <a:t>www.</a:t>
            </a:r>
            <a:r>
              <a:rPr lang="cs-CZ" sz="2400" dirty="0" err="1" smtClean="0">
                <a:hlinkClick r:id="rId4"/>
              </a:rPr>
              <a:t>cps.upol.cz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863080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/>
              <a:t>Děkuji za pozornost</a:t>
            </a:r>
            <a:endParaRPr lang="cs-CZ" sz="4400" dirty="0"/>
          </a:p>
        </p:txBody>
      </p:sp>
      <p:pic>
        <p:nvPicPr>
          <p:cNvPr id="4" name="Obrázek 3" descr="OPVK_hor_zakladni_logolink_CB_cz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3" y="6102088"/>
            <a:ext cx="3096344" cy="67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888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1506" y="2139206"/>
            <a:ext cx="7772399" cy="209757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Studenti se sluchovým postižením na UP</a:t>
            </a:r>
            <a:endParaRPr lang="cs-CZ" dirty="0"/>
          </a:p>
        </p:txBody>
      </p:sp>
      <p:sp>
        <p:nvSpPr>
          <p:cNvPr id="13314" name="Podnadpis 2"/>
          <p:cNvSpPr>
            <a:spLocks noGrp="1"/>
          </p:cNvSpPr>
          <p:nvPr>
            <p:ph type="subTitle" idx="1"/>
          </p:nvPr>
        </p:nvSpPr>
        <p:spPr>
          <a:xfrm>
            <a:off x="684213" y="4365625"/>
            <a:ext cx="7772400" cy="609600"/>
          </a:xfrm>
        </p:spPr>
        <p:txBody>
          <a:bodyPr/>
          <a:lstStyle/>
          <a:p>
            <a:pPr marR="0"/>
            <a:r>
              <a:rPr lang="cs-CZ" dirty="0" smtClean="0"/>
              <a:t>Pavel Kučera</a:t>
            </a:r>
          </a:p>
        </p:txBody>
      </p:sp>
      <p:pic>
        <p:nvPicPr>
          <p:cNvPr id="13315" name="Obrázek 3" descr="OPVK_hor_zakladni_logolink_CB_c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753100"/>
            <a:ext cx="44640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684213" y="692150"/>
            <a:ext cx="7772400" cy="936625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algn="r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cs-CZ" sz="1900">
                <a:solidFill>
                  <a:schemeClr val="tx2"/>
                </a:solidFill>
                <a:latin typeface="Lucida Sans Unicode" pitchFamily="34" charset="0"/>
              </a:rPr>
              <a:t>Rozšíření možností při přijímání a studiu osob se specifickými vzdělávacími potřebami na Univerzitě Palackého v Olomouci</a:t>
            </a:r>
          </a:p>
          <a:p>
            <a:pPr algn="r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cs-CZ" sz="1900">
                <a:solidFill>
                  <a:schemeClr val="tx2"/>
                </a:solidFill>
                <a:latin typeface="Lucida Sans Unicode" pitchFamily="34" charset="0"/>
              </a:rPr>
              <a:t>CZ.1.07/2.2.00/29.0017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3024</Words>
  <Application>Microsoft Office PowerPoint</Application>
  <PresentationFormat>Předvádění na obrazovce (4:3)</PresentationFormat>
  <Paragraphs>435</Paragraphs>
  <Slides>68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69" baseType="lpstr">
      <vt:lpstr>Shluk</vt:lpstr>
      <vt:lpstr>Centrum podpory studentů se specifickými potřebami na UP v Olomouci</vt:lpstr>
      <vt:lpstr>Představení Centra</vt:lpstr>
      <vt:lpstr>Struktura Centra: </vt:lpstr>
      <vt:lpstr>Poskytované služby: </vt:lpstr>
      <vt:lpstr>Aktuální stav studentů se SVP na UP ke dni 30. 10. 2015</vt:lpstr>
      <vt:lpstr>Aktuální stav studentů se SVP na UP dle fakult a jednotlivých kategorií specifických potřeb </vt:lpstr>
      <vt:lpstr>Vývoj počtu studentů se specifickými vzdělávacími potřebami na UP v Olomouci za roky 2011/2012 – 2014/2015</vt:lpstr>
      <vt:lpstr>Děkuji za pozornost</vt:lpstr>
      <vt:lpstr>Studenti se sluchovým postižením na UP</vt:lpstr>
      <vt:lpstr>Mluvení a schopnost odezírání</vt:lpstr>
      <vt:lpstr>Problémy s recepcí a produkcí psané podoby českého jazyka</vt:lpstr>
      <vt:lpstr>Důležitá pravidla I.</vt:lpstr>
      <vt:lpstr>Důležitá pravidla II.</vt:lpstr>
      <vt:lpstr>Využití služeb zapisovatele pro studenty se sluchovým postižením</vt:lpstr>
      <vt:lpstr>Tlumočník jako účastník komunikačního procesu</vt:lpstr>
      <vt:lpstr>Pravidla při komunikaci s tlumočníkem</vt:lpstr>
      <vt:lpstr>tlumočník x zapisovatel</vt:lpstr>
      <vt:lpstr>Specifické studijní potřeby je potřeba zohledňovat </vt:lpstr>
      <vt:lpstr>Kompenzační pomůcky </vt:lpstr>
      <vt:lpstr>Technické bariéry</vt:lpstr>
      <vt:lpstr>Hlavní zásady I.</vt:lpstr>
      <vt:lpstr>Hlavní zásady II.</vt:lpstr>
      <vt:lpstr>Hlavní zásady III.</vt:lpstr>
      <vt:lpstr>Hlavní zásady IV.</vt:lpstr>
      <vt:lpstr>Děkuji za pozornost</vt:lpstr>
      <vt:lpstr>Studenti s omezením hybnosti na UP</vt:lpstr>
      <vt:lpstr>Terminologie</vt:lpstr>
      <vt:lpstr>U studentů s TP se můžeme setkat s problémy v oblasti:</vt:lpstr>
      <vt:lpstr>Jak zvládat potíže s lokomocí?</vt:lpstr>
      <vt:lpstr>Zásady pro práci s člověkem na ortopedickém vozíku</vt:lpstr>
      <vt:lpstr>Polohování</vt:lpstr>
      <vt:lpstr>Jak zvládat potíže se zapisováním na přednáškách?</vt:lpstr>
      <vt:lpstr>Studijní materiál</vt:lpstr>
      <vt:lpstr>Komunikace </vt:lpstr>
      <vt:lpstr>Zkoušení</vt:lpstr>
      <vt:lpstr>Dopad postižení na vzhled jedince</vt:lpstr>
      <vt:lpstr>Epilepsie – ošetření záchvatu</vt:lpstr>
      <vt:lpstr>Snímek 38</vt:lpstr>
      <vt:lpstr>Ošetření astmatického záchvatu</vt:lpstr>
      <vt:lpstr>Ošetření komplikací diabetu</vt:lpstr>
      <vt:lpstr>Děkuji za pozornost</vt:lpstr>
      <vt:lpstr>Studenti se zrakovým postižením na UP</vt:lpstr>
      <vt:lpstr>Proč by komunikace nemusela jít hladce</vt:lpstr>
      <vt:lpstr>O kom tady hovoříme?</vt:lpstr>
      <vt:lpstr>Nevidomý nebo slepý?</vt:lpstr>
      <vt:lpstr>Snímek 46</vt:lpstr>
      <vt:lpstr>Snímek 47</vt:lpstr>
      <vt:lpstr>Abyste nebyli zaskočeni…</vt:lpstr>
      <vt:lpstr>Co tedy dělat , když…</vt:lpstr>
      <vt:lpstr>Nehrajte na schovávanou</vt:lpstr>
      <vt:lpstr>Za zeptání nic nedáte…</vt:lpstr>
      <vt:lpstr>Anděl strážný?</vt:lpstr>
      <vt:lpstr>Nevidomý, nikoli však neviděný</vt:lpstr>
      <vt:lpstr>Snímek 54</vt:lpstr>
      <vt:lpstr>Desatero pro kontakt s nevidomým, kterého vede vodicí pes</vt:lpstr>
      <vt:lpstr>Snímek 56</vt:lpstr>
      <vt:lpstr>Na závěr…</vt:lpstr>
      <vt:lpstr>Děkuji za pozornost</vt:lpstr>
      <vt:lpstr>Studenti s narušenou komunikační schopností,  se specifickými poruchami učení a dlouhodobým somatickým nebo psychickým onemocněním na UP</vt:lpstr>
      <vt:lpstr>Cílová skupina</vt:lpstr>
      <vt:lpstr>Cílová skupina</vt:lpstr>
      <vt:lpstr>Cílová skupina</vt:lpstr>
      <vt:lpstr>Hlavní náplň práce koordinátorů</vt:lpstr>
      <vt:lpstr>Specifika přístupů - balbuties</vt:lpstr>
      <vt:lpstr>Specifika přístupů - dysartrie</vt:lpstr>
      <vt:lpstr>Specifika přístupů – Aspergerův syndrom</vt:lpstr>
      <vt:lpstr>Specifika přístupů - SPU</vt:lpstr>
      <vt:lpstr>Děkuji za pozornost!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Studenti se sluchovým postižením na UP</dc:title>
  <dc:creator>Langer Jiří</dc:creator>
  <cp:lastModifiedBy>pastierl</cp:lastModifiedBy>
  <cp:revision>106</cp:revision>
  <dcterms:created xsi:type="dcterms:W3CDTF">2012-10-29T11:49:49Z</dcterms:created>
  <dcterms:modified xsi:type="dcterms:W3CDTF">2015-03-06T14:47:04Z</dcterms:modified>
</cp:coreProperties>
</file>