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2" r:id="rId10"/>
    <p:sldId id="268" r:id="rId11"/>
    <p:sldId id="263" r:id="rId12"/>
    <p:sldId id="269" r:id="rId13"/>
    <p:sldId id="264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CCE1-E8D2-4029-B15B-78C8D9FC926F}" type="datetimeFigureOut">
              <a:rPr lang="cs-CZ" smtClean="0"/>
              <a:t>22.2.2015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BA9D7B3-379F-4F2B-8203-1E0DCC914F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CCE1-E8D2-4029-B15B-78C8D9FC926F}" type="datetimeFigureOut">
              <a:rPr lang="cs-CZ" smtClean="0"/>
              <a:t>22.2.2015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D7B3-379F-4F2B-8203-1E0DCC914F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CCE1-E8D2-4029-B15B-78C8D9FC926F}" type="datetimeFigureOut">
              <a:rPr lang="cs-CZ" smtClean="0"/>
              <a:t>22.2.2015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D7B3-379F-4F2B-8203-1E0DCC914F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CCE1-E8D2-4029-B15B-78C8D9FC926F}" type="datetimeFigureOut">
              <a:rPr lang="cs-CZ" smtClean="0"/>
              <a:t>22.2.2015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D7B3-379F-4F2B-8203-1E0DCC914F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CCE1-E8D2-4029-B15B-78C8D9FC926F}" type="datetimeFigureOut">
              <a:rPr lang="cs-CZ" smtClean="0"/>
              <a:t>22.2.2015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D7B3-379F-4F2B-8203-1E0DCC914F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CCE1-E8D2-4029-B15B-78C8D9FC926F}" type="datetimeFigureOut">
              <a:rPr lang="cs-CZ" smtClean="0"/>
              <a:t>22.2.2015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D7B3-379F-4F2B-8203-1E0DCC914FBA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CCE1-E8D2-4029-B15B-78C8D9FC926F}" type="datetimeFigureOut">
              <a:rPr lang="cs-CZ" smtClean="0"/>
              <a:t>22.2.2015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D7B3-379F-4F2B-8203-1E0DCC914FBA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CCE1-E8D2-4029-B15B-78C8D9FC926F}" type="datetimeFigureOut">
              <a:rPr lang="cs-CZ" smtClean="0"/>
              <a:t>22.2.2015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D7B3-379F-4F2B-8203-1E0DCC914F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CCE1-E8D2-4029-B15B-78C8D9FC926F}" type="datetimeFigureOut">
              <a:rPr lang="cs-CZ" smtClean="0"/>
              <a:t>22.2.2015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D7B3-379F-4F2B-8203-1E0DCC914F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CCE1-E8D2-4029-B15B-78C8D9FC926F}" type="datetimeFigureOut">
              <a:rPr lang="cs-CZ" smtClean="0"/>
              <a:t>22.2.2015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D7B3-379F-4F2B-8203-1E0DCC914FBA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CCE1-E8D2-4029-B15B-78C8D9FC926F}" type="datetimeFigureOut">
              <a:rPr lang="cs-CZ" smtClean="0"/>
              <a:t>22.2.2015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D7B3-379F-4F2B-8203-1E0DCC914FBA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10CCE1-E8D2-4029-B15B-78C8D9FC926F}" type="datetimeFigureOut">
              <a:rPr lang="cs-CZ" smtClean="0"/>
              <a:t>22.2.2015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FBA9D7B3-379F-4F2B-8203-1E0DCC914FBA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http://www.tactus2009.wz.cz/Typhlo&amp;Tactus_2011/tn_henry%20jack%20%282%29.jpg" TargetMode="External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http://www.tyflopomucky.cz/prestashop/997-529-thickbox/kocka-s-rolnickou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35696" y="1676400"/>
            <a:ext cx="6622504" cy="1524000"/>
          </a:xfrm>
        </p:spPr>
        <p:txBody>
          <a:bodyPr>
            <a:normAutofit fontScale="90000"/>
          </a:bodyPr>
          <a:lstStyle/>
          <a:p>
            <a:pPr algn="r"/>
            <a:r>
              <a:rPr lang="cs-CZ" b="1" dirty="0"/>
              <a:t>Raná péče a pomůcky, prostředky a techniky v ní využívané jako předpoklad pro úspěšnou školní docházku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55776" y="3203574"/>
            <a:ext cx="5902424" cy="1825625"/>
          </a:xfrm>
        </p:spPr>
        <p:txBody>
          <a:bodyPr>
            <a:normAutofit/>
          </a:bodyPr>
          <a:lstStyle/>
          <a:p>
            <a:pPr algn="r"/>
            <a:r>
              <a:rPr lang="cs-CZ" sz="2800" dirty="0" smtClean="0"/>
              <a:t>Mgr. Bc. Veronika Růžičková, Ph.D.</a:t>
            </a:r>
          </a:p>
          <a:p>
            <a:pPr algn="r"/>
            <a:r>
              <a:rPr lang="cs-CZ" dirty="0" smtClean="0"/>
              <a:t>Ústav </a:t>
            </a:r>
            <a:r>
              <a:rPr lang="cs-CZ" dirty="0" err="1" smtClean="0"/>
              <a:t>speciálněpedagogických</a:t>
            </a:r>
            <a:r>
              <a:rPr lang="cs-CZ" dirty="0" smtClean="0"/>
              <a:t> studií, </a:t>
            </a:r>
            <a:r>
              <a:rPr lang="cs-CZ" dirty="0" err="1" smtClean="0"/>
              <a:t>PdF</a:t>
            </a:r>
            <a:r>
              <a:rPr lang="cs-CZ" dirty="0" smtClean="0"/>
              <a:t> UP v Olomouci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644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10100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9"/>
          <a:stretch>
            <a:fillRect/>
          </a:stretch>
        </p:blipFill>
        <p:spPr bwMode="auto">
          <a:xfrm>
            <a:off x="0" y="0"/>
            <a:ext cx="38385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DSCN46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/>
          <a:stretch>
            <a:fillRect/>
          </a:stretch>
        </p:blipFill>
        <p:spPr bwMode="auto">
          <a:xfrm>
            <a:off x="251520" y="1772816"/>
            <a:ext cx="18573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DSCN45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6" b="13228"/>
          <a:stretch>
            <a:fillRect/>
          </a:stretch>
        </p:blipFill>
        <p:spPr bwMode="auto">
          <a:xfrm>
            <a:off x="446782" y="3501008"/>
            <a:ext cx="3324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DSCN457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17795" r="4459" b="16457"/>
          <a:stretch>
            <a:fillRect/>
          </a:stretch>
        </p:blipFill>
        <p:spPr bwMode="auto">
          <a:xfrm>
            <a:off x="3059832" y="2564904"/>
            <a:ext cx="27146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C:\Users\Klára\Desktop\miláčik_2\DSCN463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2696"/>
            <a:ext cx="3246282" cy="211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C:\Users\Klára\Desktop\miláčik_2\DSCN463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3792835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2527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Školní připravenost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429582"/>
              </p:ext>
            </p:extLst>
          </p:nvPr>
        </p:nvGraphicFramePr>
        <p:xfrm>
          <a:off x="827584" y="1052737"/>
          <a:ext cx="7560840" cy="57872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80012"/>
                <a:gridCol w="3780828"/>
              </a:tblGrid>
              <a:tr h="360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Dovednosti dle Paulíka, pro děti bez zrakového postižení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Možná modifikace dovedností pro dítě nevidomé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/>
                </a:tc>
              </a:tr>
              <a:tr h="1113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- nakreslit úplnou lidskou postavu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- možná modifikace na znalost lidského těla, kde se která tělesná část nachází a její samostatné pojmenování, </a:t>
                      </a:r>
                      <a:endParaRPr lang="cs-CZ" sz="9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- pokud se s dítětem věnujeme dostatečně tyflografice, je možné po něm chtít také grafické znázornění, jehož vypovídající hodnota však bude odlišná od kresby postavy nepostiženého vrstevníka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/>
                </a:tc>
              </a:tr>
              <a:tr h="5532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9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- nakreslit zřetelně různé tvary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- modifikace na poznání, pojmenování, rozřazení jednotlivých předložených tvarů, jež mohou být znázorněny pouze dvoj-či trojrozměrně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/>
                </a:tc>
              </a:tr>
              <a:tr h="4411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- na určitou dobu ovládnout svou potřebu pohybu a soustředit se pouze na jeden zadaný úkol (pracovat v klidu)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- na určitou dobu ovládnout svou potřebu pohybu a soustředit se pouze na jeden zadaný úkol (pracovat v klidu)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/>
                </a:tc>
              </a:tr>
              <a:tr h="1106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9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9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9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9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- napodobit písmena nebo jejich části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- znát a orientovat se v </a:t>
                      </a:r>
                      <a:r>
                        <a:rPr lang="cs-CZ" sz="1000" dirty="0" err="1">
                          <a:effectLst/>
                        </a:rPr>
                        <a:t>šestibodí</a:t>
                      </a:r>
                      <a:r>
                        <a:rPr lang="cs-CZ" sz="1000" dirty="0">
                          <a:effectLst/>
                        </a:rPr>
                        <a:t>, umět jej vyhmatat, </a:t>
                      </a:r>
                      <a:endParaRPr lang="cs-CZ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- vzhledem ke zmíněné skutečnosti, že děti nevidomé, až na drobné výjimky, dostávají odklad školní docházky, zvládá většina dětí před nástupem do školy nejen orientaci v </a:t>
                      </a:r>
                      <a:r>
                        <a:rPr lang="cs-CZ" sz="1000" dirty="0" err="1">
                          <a:effectLst/>
                        </a:rPr>
                        <a:t>šestibodu</a:t>
                      </a:r>
                      <a:r>
                        <a:rPr lang="cs-CZ" sz="1000" dirty="0">
                          <a:effectLst/>
                        </a:rPr>
                        <a:t>, ale také některá základní písmenka či celou abecedu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/>
                </a:tc>
              </a:tr>
              <a:tr h="7376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9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9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- rozlišit základní materiály (dřevo, železo,…)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- rozlišování různých druhů materiálů podle hmatu je jedním ze způsobů rozvoje kompenzačních smyslů, a proto je tato schopnost u nevidomých rozvinuta </a:t>
                      </a:r>
                      <a:br>
                        <a:rPr lang="cs-CZ" sz="1000" dirty="0">
                          <a:effectLst/>
                        </a:rPr>
                      </a:br>
                      <a:r>
                        <a:rPr lang="cs-CZ" sz="1000" dirty="0">
                          <a:effectLst/>
                        </a:rPr>
                        <a:t>v dostatečné míře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/>
                </a:tc>
              </a:tr>
              <a:tr h="368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- vykonat tři příkazy dané najednou</a:t>
                      </a:r>
                      <a:endParaRPr lang="cs-CZ" sz="9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- obléci se a dodržovat základní hygienu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- vykonat tři příkazy dané najednou</a:t>
                      </a:r>
                      <a:endParaRPr lang="cs-CZ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- obléci se a dodržovat základní hygienu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/>
                </a:tc>
              </a:tr>
              <a:tr h="1844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- napočítat do deseti 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- napočítat do deseti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/>
                </a:tc>
              </a:tr>
              <a:tr h="1844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- recitovat básničku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- recitovat básničku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/>
                </a:tc>
              </a:tr>
              <a:tr h="368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- orientovat se ve své rodině, bydlišti, okolí, prostorových vztazích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- orientace ve známém prostředí </a:t>
                      </a:r>
                      <a:br>
                        <a:rPr lang="cs-CZ" sz="1000">
                          <a:effectLst/>
                        </a:rPr>
                      </a:br>
                      <a:r>
                        <a:rPr lang="cs-CZ" sz="1000">
                          <a:effectLst/>
                        </a:rPr>
                        <a:t>a významně dbát na prostorové vztahy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/>
                </a:tc>
              </a:tr>
              <a:tr h="368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- plynule hovořit ve větách, bezchybně vyslovovat všechny hlásky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- plynule hovořit ve větách, bezchybně vyslovovat všechny hlásky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716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dirty="0" smtClean="0"/>
              <a:t>Pomůcky pro přípravu na školní docházku</a:t>
            </a:r>
            <a:endParaRPr lang="cs-CZ" dirty="0"/>
          </a:p>
        </p:txBody>
      </p:sp>
      <p:pic>
        <p:nvPicPr>
          <p:cNvPr id="4" name="Zástupný symbol pro obsah 3" descr="http://is.braillnet.cz/Pomucky_obr/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0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84984"/>
            <a:ext cx="2558033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ttp://is.braillnet.cz/Pomucky_obr/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501008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liéfní kniha Bludiště pro nejmenš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4076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915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cs-CZ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pozornost!</a:t>
            </a:r>
          </a:p>
          <a:p>
            <a:pPr algn="r"/>
            <a:endParaRPr lang="cs-CZ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cs-CZ" dirty="0" smtClean="0"/>
          </a:p>
          <a:p>
            <a:pPr algn="r"/>
            <a:endParaRPr lang="cs-CZ" dirty="0"/>
          </a:p>
          <a:p>
            <a:pPr algn="r"/>
            <a:r>
              <a:rPr lang="cs-CZ" dirty="0" smtClean="0"/>
              <a:t>Veronika Růžičková</a:t>
            </a:r>
          </a:p>
          <a:p>
            <a:pPr algn="r"/>
            <a:r>
              <a:rPr lang="cs-CZ" dirty="0" smtClean="0"/>
              <a:t>Ústav </a:t>
            </a:r>
            <a:r>
              <a:rPr lang="cs-CZ" dirty="0" err="1" smtClean="0"/>
              <a:t>speciálněpedagogických</a:t>
            </a:r>
            <a:r>
              <a:rPr lang="cs-CZ" dirty="0" smtClean="0"/>
              <a:t> studií, Pedagogická fakulta UP</a:t>
            </a:r>
          </a:p>
          <a:p>
            <a:pPr algn="r"/>
            <a:r>
              <a:rPr lang="cs-CZ" dirty="0" smtClean="0"/>
              <a:t>Žižkovo nám. 5</a:t>
            </a:r>
          </a:p>
          <a:p>
            <a:pPr algn="r"/>
            <a:r>
              <a:rPr lang="cs-CZ" dirty="0" smtClean="0"/>
              <a:t>77140 Olomouc</a:t>
            </a:r>
          </a:p>
          <a:p>
            <a:pPr algn="r"/>
            <a:r>
              <a:rPr lang="cs-CZ" dirty="0" smtClean="0"/>
              <a:t>Česká republika</a:t>
            </a:r>
          </a:p>
          <a:p>
            <a:pPr algn="r"/>
            <a:r>
              <a:rPr lang="cs-CZ" dirty="0" smtClean="0"/>
              <a:t>veronika.růžičková@gmail.com </a:t>
            </a:r>
          </a:p>
          <a:p>
            <a:pPr algn="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1390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Obsah příspěvku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Úvod.</a:t>
            </a:r>
          </a:p>
          <a:p>
            <a:r>
              <a:rPr lang="cs-CZ" dirty="0" smtClean="0"/>
              <a:t>Raná péče.</a:t>
            </a:r>
          </a:p>
          <a:p>
            <a:r>
              <a:rPr lang="cs-CZ" dirty="0" smtClean="0"/>
              <a:t>Legislativa v oblasti rané péče a také v oblasti poskytování dávek na pomůcky v ČR.</a:t>
            </a:r>
          </a:p>
          <a:p>
            <a:r>
              <a:rPr lang="cs-CZ" dirty="0" smtClean="0"/>
              <a:t>Pomůcky pro děti s těžkým zrakovým postižením.</a:t>
            </a:r>
          </a:p>
          <a:p>
            <a:r>
              <a:rPr lang="cs-CZ" dirty="0" smtClean="0"/>
              <a:t>Pomůcky pro zrakovou stimulaci.</a:t>
            </a:r>
          </a:p>
          <a:p>
            <a:r>
              <a:rPr lang="cs-CZ" dirty="0" smtClean="0"/>
              <a:t>Školní připravenost – rozvoj smyslů i dovedností.</a:t>
            </a:r>
          </a:p>
          <a:p>
            <a:r>
              <a:rPr lang="cs-CZ" dirty="0" smtClean="0"/>
              <a:t>Závěr.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822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Projekt </a:t>
            </a:r>
            <a:r>
              <a:rPr lang="cs-CZ" dirty="0"/>
              <a:t>IGA_PdF_2014007 - Včasná péče ve </a:t>
            </a:r>
            <a:r>
              <a:rPr lang="cs-CZ" dirty="0" err="1"/>
              <a:t>speciálněpedagogickém</a:t>
            </a:r>
            <a:r>
              <a:rPr lang="cs-CZ" dirty="0"/>
              <a:t> kontextu</a:t>
            </a:r>
            <a:r>
              <a:rPr lang="cs-CZ" dirty="0" smtClean="0"/>
              <a:t>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"Všechno co opravdu potřebuji znát, jsem se naučil v mateřské </a:t>
            </a:r>
            <a:r>
              <a:rPr lang="cs-CZ" dirty="0" smtClean="0"/>
              <a:t>školce„.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Rodina – důležitost rodiny a její podpora.</a:t>
            </a:r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2433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dirty="0" smtClean="0"/>
              <a:t>Raná péče pro děti s těžkým zrakovým postižením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Historie vzniku.</a:t>
            </a:r>
          </a:p>
          <a:p>
            <a:endParaRPr lang="cs-CZ" dirty="0"/>
          </a:p>
          <a:p>
            <a:r>
              <a:rPr lang="cs-CZ" dirty="0" smtClean="0"/>
              <a:t>Společnost pro ranou péči – 1997.</a:t>
            </a:r>
          </a:p>
          <a:p>
            <a:endParaRPr lang="cs-CZ" dirty="0"/>
          </a:p>
          <a:p>
            <a:r>
              <a:rPr lang="cs-CZ" dirty="0" smtClean="0"/>
              <a:t>Současnost.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989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Legislativa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cs-CZ" dirty="0" smtClean="0"/>
              <a:t>Zákon č</a:t>
            </a:r>
            <a:r>
              <a:rPr lang="cs-CZ" dirty="0"/>
              <a:t>. 108/2006 Sb.,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 </a:t>
            </a:r>
            <a:r>
              <a:rPr lang="cs-CZ" dirty="0"/>
              <a:t>sociálních službách, ve znění pozdějších </a:t>
            </a:r>
            <a:r>
              <a:rPr lang="cs-CZ" dirty="0" smtClean="0"/>
              <a:t>zákonů.</a:t>
            </a:r>
          </a:p>
          <a:p>
            <a:pPr algn="just"/>
            <a:endParaRPr lang="cs-CZ" dirty="0"/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Zákon č</a:t>
            </a:r>
            <a:r>
              <a:rPr lang="cs-CZ" dirty="0"/>
              <a:t>. 329/2011 Sb.,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 </a:t>
            </a:r>
            <a:r>
              <a:rPr lang="cs-CZ" dirty="0"/>
              <a:t>poskytování dávek osobám se zdravotním postižením a změně souvisejících </a:t>
            </a:r>
            <a:r>
              <a:rPr lang="cs-CZ" dirty="0" smtClean="0"/>
              <a:t>zákonů. 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321332162"/>
              </p:ext>
            </p:extLst>
          </p:nvPr>
        </p:nvGraphicFramePr>
        <p:xfrm>
          <a:off x="4427984" y="1628800"/>
          <a:ext cx="4608512" cy="3441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6596"/>
                <a:gridCol w="1131916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Zákon č. 108/2006 Sb., o sociálních službách (příspěvek na péči)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1" marR="42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1" marR="42881" marT="0" marB="0"/>
                </a:tc>
              </a:tr>
              <a:tr h="545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Zákon č. 108/2006 Sb., o sociálních službách (raná péče)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1" marR="42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1" marR="42881" marT="0" marB="0"/>
                </a:tc>
              </a:tr>
              <a:tr h="1183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Zákon č. 329/2011 Sb., o poskytování dávek osobám se zdravotním postižením (příspěvek na mobilitu)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1" marR="42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1" marR="42881" marT="0" marB="0"/>
                </a:tc>
              </a:tr>
              <a:tr h="1107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Zákon č. 329/2011 Sb., o poskytování dávek osobám se zdravotním postižením (příspěvek na zvláštní pomůcku)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1" marR="42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1" marR="428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839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Pomůcky pro osoby se ZP (329/2011 Sb.)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997151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cs-CZ" dirty="0"/>
              <a:t>Osobám se zdravotním postižením, které je uvedeno v části I bodě 2 (osoby s těžkým zrakovým postižením přílohy k zákonu:</a:t>
            </a:r>
          </a:p>
          <a:p>
            <a:r>
              <a:rPr lang="cs-CZ" dirty="0"/>
              <a:t>a) kalkulátor s hlasovým výstupem,</a:t>
            </a:r>
          </a:p>
          <a:p>
            <a:r>
              <a:rPr lang="cs-CZ" dirty="0"/>
              <a:t>b) digitální čtecí přístroj pro nevidomé s hlasovým výstupem,</a:t>
            </a:r>
          </a:p>
          <a:p>
            <a:r>
              <a:rPr lang="cs-CZ" dirty="0"/>
              <a:t>c) digitální zápisník pro zrakově postižené s hlasovým výstupem nebo braillským displejem,</a:t>
            </a:r>
          </a:p>
          <a:p>
            <a:r>
              <a:rPr lang="cs-CZ" dirty="0"/>
              <a:t>d) speciální programové vybavení pro zrakově postižené.</a:t>
            </a:r>
          </a:p>
          <a:p>
            <a:pPr marL="68580" indent="0">
              <a:buNone/>
            </a:pPr>
            <a:r>
              <a:rPr lang="cs-CZ" dirty="0"/>
              <a:t>Osobám se zdravotním postižením, které je uvedeno v části I bodě 2 písm. a) a b) přílohy k zákonu (úplná a praktická nevidomost):</a:t>
            </a:r>
          </a:p>
          <a:p>
            <a:r>
              <a:rPr lang="cs-CZ" dirty="0"/>
              <a:t>a) vodicí pes,</a:t>
            </a:r>
          </a:p>
          <a:p>
            <a:r>
              <a:rPr lang="cs-CZ" dirty="0"/>
              <a:t>b) slepecký psací stroj,</a:t>
            </a:r>
          </a:p>
          <a:p>
            <a:r>
              <a:rPr lang="cs-CZ" dirty="0"/>
              <a:t>c) DYMO kleště,</a:t>
            </a:r>
          </a:p>
          <a:p>
            <a:r>
              <a:rPr lang="cs-CZ" dirty="0"/>
              <a:t>d) elektronická orientační pomůcka pro nevidomé a hluchoslepé,</a:t>
            </a:r>
          </a:p>
          <a:p>
            <a:r>
              <a:rPr lang="cs-CZ" dirty="0"/>
              <a:t>e) elektronická komunikační pomůcka pro nevidomé a hluchoslepé,</a:t>
            </a:r>
          </a:p>
          <a:p>
            <a:r>
              <a:rPr lang="cs-CZ" dirty="0"/>
              <a:t>f) indikátor barev pro nevidomé,</a:t>
            </a:r>
          </a:p>
          <a:p>
            <a:r>
              <a:rPr lang="cs-CZ" dirty="0"/>
              <a:t>g) měřicí přístroje pro domácnost s hlasovým nebo hmatovým výstupem,</a:t>
            </a:r>
          </a:p>
          <a:p>
            <a:r>
              <a:rPr lang="cs-CZ" dirty="0"/>
              <a:t>h) braillský displej pro nevidomé,</a:t>
            </a:r>
          </a:p>
          <a:p>
            <a:r>
              <a:rPr lang="cs-CZ" dirty="0"/>
              <a:t>i) tiskárna reliéfních znaků pro nevidomé,</a:t>
            </a:r>
          </a:p>
          <a:p>
            <a:r>
              <a:rPr lang="cs-CZ" dirty="0"/>
              <a:t>j) hlasové popisovače pro nevidomé a hluchoslepé.</a:t>
            </a:r>
          </a:p>
          <a:p>
            <a:pPr marL="68580" indent="0">
              <a:buNone/>
            </a:pPr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25480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476672"/>
            <a:ext cx="7772400" cy="4857329"/>
          </a:xfrm>
        </p:spPr>
        <p:txBody>
          <a:bodyPr/>
          <a:lstStyle/>
          <a:p>
            <a:pPr marL="68580" indent="0">
              <a:buNone/>
            </a:pPr>
            <a:r>
              <a:rPr lang="cs-CZ" sz="1800" dirty="0"/>
              <a:t>Osobám se zdravotním postižením, které je uvedeno v části I bodě 2 písm. a) až c) (úplná nevidomost – těžká slabozrakost) přílohy k zákonu:</a:t>
            </a:r>
          </a:p>
          <a:p>
            <a:r>
              <a:rPr lang="cs-CZ" sz="1800" dirty="0"/>
              <a:t>diktafon. </a:t>
            </a:r>
          </a:p>
          <a:p>
            <a:pPr marL="68580" indent="0">
              <a:buNone/>
            </a:pPr>
            <a:r>
              <a:rPr lang="cs-CZ" sz="1800" dirty="0"/>
              <a:t> </a:t>
            </a:r>
          </a:p>
          <a:p>
            <a:pPr marL="68580" indent="0">
              <a:buNone/>
            </a:pPr>
            <a:r>
              <a:rPr lang="cs-CZ" sz="1800" dirty="0"/>
              <a:t>Osobám se zdravotním postižením, které je uvedeno v části I bodě 2 písm. b) až d) přílohy k zákonu (praktická nevidomost - ztráta jednoho oka nebo ztráta visu jednoho oka se závažnější poruchou zrakových funkcí na druhém oku, </a:t>
            </a:r>
            <a:r>
              <a:rPr lang="cs-CZ" sz="1800" dirty="0" err="1"/>
              <a:t>visus</a:t>
            </a:r>
            <a:r>
              <a:rPr lang="cs-CZ" sz="1800" dirty="0"/>
              <a:t> vidoucího oka roven nebo horší než 6/60 (0,10) nebo koncentrické zúžení zorného pole do 45 stupňů od bodu fixace):</a:t>
            </a:r>
          </a:p>
          <a:p>
            <a:r>
              <a:rPr lang="cs-CZ" sz="1800" dirty="0"/>
              <a:t>a) kamerová zvětšovací lupa,</a:t>
            </a:r>
          </a:p>
          <a:p>
            <a:r>
              <a:rPr lang="cs-CZ" sz="1800" dirty="0"/>
              <a:t>b) digitální zvětšovací lupa.“</a:t>
            </a:r>
          </a:p>
          <a:p>
            <a:pPr marL="68580" indent="0">
              <a:buNone/>
            </a:pPr>
            <a:endParaRPr lang="cs-CZ" dirty="0" smtClean="0"/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4055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0444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cs-CZ" dirty="0" smtClean="0"/>
              <a:t> Pomůcky a hračky pro děti s těžkým zrakovým postižením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7772400" cy="3733800"/>
          </a:xfrm>
        </p:spPr>
        <p:txBody>
          <a:bodyPr/>
          <a:lstStyle/>
          <a:p>
            <a:r>
              <a:rPr lang="cs-CZ" dirty="0" smtClean="0"/>
              <a:t>Kompenzační pomůcky a hračky</a:t>
            </a:r>
            <a:endParaRPr lang="cs-CZ" dirty="0"/>
          </a:p>
        </p:txBody>
      </p:sp>
      <p:pic>
        <p:nvPicPr>
          <p:cNvPr id="4" name="obrázek 4" descr="C:\Users\Dell\Desktop\IMG_26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1905000" cy="254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6" descr="C:\Users\Dell\Desktop\IMG_26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260745"/>
            <a:ext cx="2390775" cy="179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14" descr="C:\Users\Dell\Desktop\IMG_259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1" descr="C:\Users\Dell\Desktop\IMG_26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974966"/>
            <a:ext cx="2376264" cy="179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9" descr="C:\Users\Dell\Desktop\IMG_259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34608" y="1458410"/>
            <a:ext cx="2016224" cy="180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16" descr="C:\Users\Dell\Desktop\IMG_259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5053350"/>
            <a:ext cx="239472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8" descr="http://www.tyflopomucky.cz/prestashop/997-529-thickbox/kocka-s-rolnickou.jpg"/>
          <p:cNvPicPr/>
          <p:nvPr/>
        </p:nvPicPr>
        <p:blipFill>
          <a:blip r:embed="rId8" r:link="rId9" cstate="print"/>
          <a:srcRect l="32167" t="29333" r="32500" b="29333"/>
          <a:stretch>
            <a:fillRect/>
          </a:stretch>
        </p:blipFill>
        <p:spPr bwMode="auto">
          <a:xfrm>
            <a:off x="4752020" y="3664853"/>
            <a:ext cx="1790700" cy="209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2" descr="http://www.tactus2009.wz.cz/Typhlo&amp;Tactus_2011/tn_henry%20jack%20%282%29.jpg"/>
          <p:cNvPicPr/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6372200" y="3812627"/>
            <a:ext cx="2636496" cy="207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9109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dirty="0" smtClean="0"/>
              <a:t>Pomůcky pro zrakovou stimulaci</a:t>
            </a:r>
            <a:endParaRPr lang="cs-CZ" dirty="0"/>
          </a:p>
        </p:txBody>
      </p:sp>
      <p:pic>
        <p:nvPicPr>
          <p:cNvPr id="4" name="obrázek 22" descr="C:\Users\Dell\Desktop\IMG_25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02196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21" descr="C:\Users\Dell\Desktop\IMG_25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575" y="3658361"/>
            <a:ext cx="3329161" cy="230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SCN458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96752"/>
            <a:ext cx="53244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P10100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3" b="13832"/>
          <a:stretch>
            <a:fillRect/>
          </a:stretch>
        </p:blipFill>
        <p:spPr bwMode="auto">
          <a:xfrm>
            <a:off x="3059832" y="3284984"/>
            <a:ext cx="56483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377215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TC101859862[[fn=Městská zábava]]</Template>
  <TotalTime>59</TotalTime>
  <Words>501</Words>
  <Application>Microsoft Office PowerPoint</Application>
  <PresentationFormat>Předvádění na obrazovce (4:3)</PresentationFormat>
  <Paragraphs>113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Urban Pop</vt:lpstr>
      <vt:lpstr>Raná péče a pomůcky, prostředky a techniky v ní využívané jako předpoklad pro úspěšnou školní docházku </vt:lpstr>
      <vt:lpstr>Obsah příspěvku</vt:lpstr>
      <vt:lpstr>Úvod</vt:lpstr>
      <vt:lpstr>Raná péče pro děti s těžkým zrakovým postižením v ČR</vt:lpstr>
      <vt:lpstr>Legislativa </vt:lpstr>
      <vt:lpstr>Pomůcky pro osoby se ZP (329/2011 Sb.)</vt:lpstr>
      <vt:lpstr>Prezentace aplikace PowerPoint</vt:lpstr>
      <vt:lpstr> Pomůcky a hračky pro děti s těžkým zrakovým postižením</vt:lpstr>
      <vt:lpstr>Pomůcky pro zrakovou stimulaci</vt:lpstr>
      <vt:lpstr>Prezentace aplikace PowerPoint</vt:lpstr>
      <vt:lpstr>Školní připravenost</vt:lpstr>
      <vt:lpstr>Pomůcky pro přípravu na školní docházku</vt:lpstr>
      <vt:lpstr>závěr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Raná péče a pomůcky, prostředky a techniky v ní využívané jako předpoklad pro úspěšnou školní docházku</dc:title>
  <dc:creator>Veronika</dc:creator>
  <cp:lastModifiedBy>Veronika</cp:lastModifiedBy>
  <cp:revision>11</cp:revision>
  <dcterms:created xsi:type="dcterms:W3CDTF">2014-05-13T18:55:52Z</dcterms:created>
  <dcterms:modified xsi:type="dcterms:W3CDTF">2015-02-22T19:59:33Z</dcterms:modified>
</cp:coreProperties>
</file>