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61" d="100"/>
          <a:sy n="61" d="100"/>
        </p:scale>
        <p:origin x="-2358" y="-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01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89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17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94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11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8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1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86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4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97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8843-079B-4FF0-8D8C-E36B46DC2432}" type="datetimeFigureOut">
              <a:rPr lang="cs-CZ" smtClean="0"/>
              <a:t>8.8.2019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E0CDD-AEE4-42F2-BF0A-12C8192C83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760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df.upol.cz/fileadmin/userdata/PdF/STUDIJNI/2017_2018/PdFkomb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ss.upol.cz/cs/pro-studenty/rozvrhy-kombinovaneho-a-celozivotniho-vzdelavani/rozvrhy-kombinovaneho-studi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erabkova.katerina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erabkova.katerina@gmail.com" TargetMode="External"/><Relationship Id="rId2" Type="http://schemas.openxmlformats.org/officeDocument/2006/relationships/hyperlink" Target="http://uss.upol.cz/cs/pro-studenty/rozvrhy-kombinovaneho-a-celozivotniho-vzdelavan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POKYNY K ZÁPISU PŘEDMĚTŮ VE </a:t>
            </a:r>
            <a:r>
              <a:rPr lang="cs-CZ" dirty="0" err="1" smtClean="0"/>
              <a:t>STAGu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8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Seznamy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zápisu vycházejte z materiálu SEZNAMY PŘEDNÁŠEK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ostupné zde:</a:t>
            </a:r>
          </a:p>
          <a:p>
            <a:r>
              <a:rPr lang="cs-CZ" dirty="0">
                <a:hlinkClick r:id="rId2"/>
              </a:rPr>
              <a:t>https://www.pdf.upol.cz/fileadmin/userdata/PdF/STUDIJNI/2017_2018/PdFkomb.pdf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4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edna zkratka – více rozvrhových akcí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946" y="1825624"/>
            <a:ext cx="11658600" cy="4762211"/>
          </a:xfrm>
        </p:spPr>
        <p:txBody>
          <a:bodyPr>
            <a:normAutofit/>
          </a:bodyPr>
          <a:lstStyle/>
          <a:p>
            <a:r>
              <a:rPr lang="cs-CZ" dirty="0"/>
              <a:t>některé předměty mají stejnou zkratku pro více studijních oborů – předmět je rozvrhován </a:t>
            </a:r>
            <a:r>
              <a:rPr lang="cs-CZ" dirty="0" smtClean="0"/>
              <a:t>vícekrát</a:t>
            </a:r>
          </a:p>
          <a:p>
            <a:r>
              <a:rPr lang="cs-CZ" b="1" dirty="0" smtClean="0"/>
              <a:t>V</a:t>
            </a:r>
            <a:r>
              <a:rPr lang="cs-CZ" b="1" dirty="0"/>
              <a:t> POZNÁMCE </a:t>
            </a:r>
            <a:r>
              <a:rPr lang="cs-CZ" dirty="0"/>
              <a:t>K ROZVRHOVÉ AKCI je napsáno PRO KOHO (KTERÝ OBOR) JE </a:t>
            </a:r>
            <a:r>
              <a:rPr lang="cs-CZ" dirty="0" smtClean="0"/>
              <a:t>URČENA</a:t>
            </a:r>
          </a:p>
          <a:p>
            <a:r>
              <a:rPr lang="cs-CZ" b="1" dirty="0" smtClean="0"/>
              <a:t>ŘIĎTE </a:t>
            </a:r>
            <a:r>
              <a:rPr lang="cs-CZ" b="1" dirty="0"/>
              <a:t>SE PŘI ZÁPISU POZNÁMKAMI</a:t>
            </a:r>
            <a:endParaRPr lang="cs-CZ" dirty="0"/>
          </a:p>
          <a:p>
            <a:pPr lvl="1"/>
            <a:r>
              <a:rPr lang="cs-CZ" dirty="0"/>
              <a:t>př. </a:t>
            </a:r>
            <a:r>
              <a:rPr lang="cs-CZ" dirty="0" smtClean="0"/>
              <a:t>USS</a:t>
            </a:r>
            <a:r>
              <a:rPr lang="cs-CZ" dirty="0" smtClean="0"/>
              <a:t>/KUPS1 </a:t>
            </a:r>
            <a:r>
              <a:rPr lang="cs-CZ" dirty="0"/>
              <a:t>je určen pro </a:t>
            </a:r>
            <a:r>
              <a:rPr lang="cs-CZ" dirty="0" smtClean="0"/>
              <a:t>2.r. SPANDR</a:t>
            </a:r>
            <a:r>
              <a:rPr lang="cs-CZ" dirty="0"/>
              <a:t>, </a:t>
            </a:r>
            <a:r>
              <a:rPr lang="cs-CZ" dirty="0" smtClean="0"/>
              <a:t>2.r. </a:t>
            </a:r>
            <a:r>
              <a:rPr lang="cs-CZ" dirty="0" smtClean="0"/>
              <a:t>SPVY, 2.r. </a:t>
            </a:r>
            <a:r>
              <a:rPr lang="cs-CZ" dirty="0"/>
              <a:t>SPMŠ (SPPV) a </a:t>
            </a:r>
            <a:r>
              <a:rPr lang="cs-CZ" dirty="0" smtClean="0"/>
              <a:t>3.r. U1SPN</a:t>
            </a:r>
          </a:p>
          <a:p>
            <a:pPr lvl="2"/>
            <a:r>
              <a:rPr lang="cs-CZ" dirty="0" smtClean="0"/>
              <a:t>termín 4.10. </a:t>
            </a:r>
            <a:r>
              <a:rPr lang="cs-CZ" dirty="0"/>
              <a:t>je určen </a:t>
            </a:r>
            <a:r>
              <a:rPr lang="cs-CZ" dirty="0" smtClean="0"/>
              <a:t>pro </a:t>
            </a:r>
            <a:r>
              <a:rPr lang="pl-PL" dirty="0" smtClean="0"/>
              <a:t>2</a:t>
            </a:r>
            <a:r>
              <a:rPr lang="pl-PL" dirty="0"/>
              <a:t>. roč. SPMS, 3. roč. U1SPN</a:t>
            </a:r>
            <a:endParaRPr lang="cs-CZ" dirty="0"/>
          </a:p>
          <a:p>
            <a:pPr lvl="2"/>
            <a:r>
              <a:rPr lang="cs-CZ" dirty="0" smtClean="0"/>
              <a:t>Termín 13.12. je určen pro </a:t>
            </a:r>
            <a:r>
              <a:rPr lang="it-IT" dirty="0" smtClean="0"/>
              <a:t>2</a:t>
            </a:r>
            <a:r>
              <a:rPr lang="it-IT" dirty="0"/>
              <a:t>. roč. </a:t>
            </a:r>
            <a:r>
              <a:rPr lang="it-IT" dirty="0" smtClean="0"/>
              <a:t>SPAN</a:t>
            </a:r>
            <a:r>
              <a:rPr lang="cs-CZ" dirty="0" smtClean="0"/>
              <a:t>DR</a:t>
            </a:r>
            <a:r>
              <a:rPr lang="it-IT" dirty="0" smtClean="0"/>
              <a:t> </a:t>
            </a:r>
            <a:r>
              <a:rPr lang="it-IT" dirty="0"/>
              <a:t>a </a:t>
            </a:r>
            <a:r>
              <a:rPr lang="it-IT" dirty="0" smtClean="0"/>
              <a:t>SPVY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1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tabulkové rozvrhy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průběhu roku se řiďte </a:t>
            </a:r>
            <a:r>
              <a:rPr lang="cs-CZ" b="1" dirty="0"/>
              <a:t>tabulkovými rozvrhy</a:t>
            </a:r>
          </a:p>
          <a:p>
            <a:r>
              <a:rPr lang="cs-CZ" dirty="0" smtClean="0"/>
              <a:t>jsou </a:t>
            </a:r>
            <a:r>
              <a:rPr lang="cs-CZ" dirty="0"/>
              <a:t>zavěšeny na stránkách Ústavu </a:t>
            </a:r>
            <a:r>
              <a:rPr lang="cs-CZ" dirty="0" err="1"/>
              <a:t>spec.ped</a:t>
            </a:r>
            <a:r>
              <a:rPr lang="cs-CZ" dirty="0"/>
              <a:t>. studií </a:t>
            </a:r>
            <a:r>
              <a:rPr lang="cs-CZ" b="1" dirty="0"/>
              <a:t>USS.UPOL.CZ (</a:t>
            </a:r>
            <a:r>
              <a:rPr lang="cs-CZ" dirty="0">
                <a:hlinkClick r:id="rId2"/>
              </a:rPr>
              <a:t>https://uss.upol.cz/</a:t>
            </a:r>
            <a:r>
              <a:rPr lang="cs-CZ" dirty="0" err="1">
                <a:hlinkClick r:id="rId2"/>
              </a:rPr>
              <a:t>cs</a:t>
            </a:r>
            <a:r>
              <a:rPr lang="cs-CZ" dirty="0">
                <a:hlinkClick r:id="rId2"/>
              </a:rPr>
              <a:t>/pro-studenty/rozvrhy-</a:t>
            </a:r>
            <a:r>
              <a:rPr lang="cs-CZ" dirty="0" err="1">
                <a:hlinkClick r:id="rId2"/>
              </a:rPr>
              <a:t>kombinovaneho</a:t>
            </a:r>
            <a:r>
              <a:rPr lang="cs-CZ" dirty="0">
                <a:hlinkClick r:id="rId2"/>
              </a:rPr>
              <a:t>-a-</a:t>
            </a:r>
            <a:r>
              <a:rPr lang="cs-CZ" dirty="0" err="1">
                <a:hlinkClick r:id="rId2"/>
              </a:rPr>
              <a:t>celozivotniho</a:t>
            </a:r>
            <a:r>
              <a:rPr lang="cs-CZ" dirty="0">
                <a:hlinkClick r:id="rId2"/>
              </a:rPr>
              <a:t>-</a:t>
            </a:r>
            <a:r>
              <a:rPr lang="cs-CZ" dirty="0" err="1">
                <a:hlinkClick r:id="rId2"/>
              </a:rPr>
              <a:t>vzdelavani</a:t>
            </a:r>
            <a:r>
              <a:rPr lang="cs-CZ" dirty="0">
                <a:hlinkClick r:id="rId2"/>
              </a:rPr>
              <a:t>/rozvrhy-</a:t>
            </a:r>
            <a:r>
              <a:rPr lang="cs-CZ" dirty="0" err="1">
                <a:hlinkClick r:id="rId2"/>
              </a:rPr>
              <a:t>kombinovaneho</a:t>
            </a:r>
            <a:r>
              <a:rPr lang="cs-CZ" dirty="0">
                <a:hlinkClick r:id="rId2"/>
              </a:rPr>
              <a:t>-studia/</a:t>
            </a:r>
            <a:r>
              <a:rPr lang="cs-CZ" dirty="0"/>
              <a:t>)</a:t>
            </a:r>
            <a:endParaRPr lang="cs-CZ" b="1" dirty="0"/>
          </a:p>
          <a:p>
            <a:r>
              <a:rPr lang="cs-CZ" dirty="0"/>
              <a:t>v tuto chvíli stále ještě není jejich finální verze – stále se řeší </a:t>
            </a:r>
            <a:r>
              <a:rPr lang="cs-CZ" dirty="0" smtClean="0"/>
              <a:t>změny – finální verzi si stáhněte až na konci září 2019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503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měny rozvrhu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</a:t>
            </a:r>
            <a:r>
              <a:rPr lang="cs-CZ" dirty="0"/>
              <a:t>HLÍDEJTE NA STRÁNKÁCH </a:t>
            </a:r>
            <a:r>
              <a:rPr lang="cs-CZ" b="1" dirty="0"/>
              <a:t>USS.UPOL.CZ</a:t>
            </a:r>
            <a:endParaRPr lang="cs-CZ" dirty="0"/>
          </a:p>
          <a:p>
            <a:r>
              <a:rPr lang="cs-CZ" dirty="0" smtClean="0"/>
              <a:t>každý </a:t>
            </a:r>
            <a:r>
              <a:rPr lang="cs-CZ" dirty="0"/>
              <a:t>týden ve </a:t>
            </a:r>
            <a:r>
              <a:rPr lang="cs-CZ" b="1" u="sng" dirty="0"/>
              <a:t>středu</a:t>
            </a:r>
            <a:r>
              <a:rPr lang="cs-CZ" dirty="0"/>
              <a:t> (nejpozději ve čtvrtek) jsou zde zavěšeny změny v rozvrhu na daný </a:t>
            </a:r>
            <a:r>
              <a:rPr lang="cs-CZ" dirty="0" smtClean="0"/>
              <a:t>pátek – podle oborů</a:t>
            </a:r>
          </a:p>
          <a:p>
            <a:r>
              <a:rPr lang="cs-CZ" dirty="0"/>
              <a:t>h</a:t>
            </a:r>
            <a:r>
              <a:rPr lang="cs-CZ" dirty="0" smtClean="0"/>
              <a:t>lídejte změny, ať se vám nestane, </a:t>
            </a:r>
            <a:r>
              <a:rPr lang="cs-CZ" dirty="0"/>
              <a:t>že přijedete na výuku, která se ze závažných důvodů (např. nemoc vyučujícího) nekoná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0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otíže u zápisu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267" y="1490133"/>
            <a:ext cx="11209866" cy="514773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systém </a:t>
            </a:r>
            <a:r>
              <a:rPr lang="cs-CZ" dirty="0"/>
              <a:t>hlásí, že</a:t>
            </a:r>
            <a:r>
              <a:rPr lang="cs-CZ" b="1" dirty="0"/>
              <a:t> </a:t>
            </a:r>
            <a:r>
              <a:rPr lang="cs-CZ" b="1" u="sng" dirty="0" smtClean="0"/>
              <a:t>n</a:t>
            </a:r>
            <a:r>
              <a:rPr lang="cs-CZ" b="1" u="sng" dirty="0" smtClean="0"/>
              <a:t>ebyly nalezeny žádné rozvrhové akce předmětu, na které máte povoleno se zapsat</a:t>
            </a:r>
          </a:p>
          <a:p>
            <a:pPr lvl="1"/>
            <a:r>
              <a:rPr lang="cs-CZ" dirty="0" smtClean="0"/>
              <a:t>předmět </a:t>
            </a:r>
            <a:r>
              <a:rPr lang="cs-CZ" dirty="0"/>
              <a:t>je s největší pravděpodobností nasazen do rozvrhu v jiném semestru, než bylo původně určeno</a:t>
            </a:r>
          </a:p>
          <a:p>
            <a:pPr lvl="1"/>
            <a:r>
              <a:rPr lang="cs-CZ" b="1" dirty="0" smtClean="0"/>
              <a:t>předmět </a:t>
            </a:r>
            <a:r>
              <a:rPr lang="cs-CZ" b="1" dirty="0"/>
              <a:t>zkuste vyhledat zadáním zkratky do okénka „</a:t>
            </a:r>
            <a:r>
              <a:rPr lang="cs-CZ" b="1" u="sng" dirty="0"/>
              <a:t>vyhledání předmětu“, </a:t>
            </a:r>
            <a:r>
              <a:rPr lang="cs-CZ" b="1" dirty="0"/>
              <a:t>jakmile bude vyhledán, tak si jej zapište</a:t>
            </a:r>
            <a:endParaRPr lang="cs-CZ" dirty="0"/>
          </a:p>
          <a:p>
            <a:r>
              <a:rPr lang="cs-CZ" dirty="0"/>
              <a:t>pokud systém hlásí, že</a:t>
            </a:r>
            <a:r>
              <a:rPr lang="cs-CZ" b="1" dirty="0"/>
              <a:t> je pro předmět obsazena kapacita</a:t>
            </a:r>
            <a:endParaRPr lang="cs-CZ" dirty="0"/>
          </a:p>
          <a:p>
            <a:pPr lvl="1"/>
            <a:r>
              <a:rPr lang="cs-CZ" dirty="0" smtClean="0"/>
              <a:t>C </a:t>
            </a:r>
            <a:r>
              <a:rPr lang="cs-CZ" dirty="0"/>
              <a:t>předměty </a:t>
            </a:r>
            <a:endParaRPr lang="cs-CZ" dirty="0" smtClean="0"/>
          </a:p>
          <a:p>
            <a:pPr lvl="2"/>
            <a:r>
              <a:rPr lang="cs-CZ" dirty="0" smtClean="0"/>
              <a:t>kapacita </a:t>
            </a:r>
            <a:r>
              <a:rPr lang="cs-CZ" dirty="0"/>
              <a:t>záměrně omezena, je potřeba kontaktovat vyučujícího, zda Vám povolí kapacitu navýšit, posléze přeposlat povolení navýšení od vyučujícího na emailovou adresu </a:t>
            </a:r>
            <a:r>
              <a:rPr lang="cs-CZ" u="sng" dirty="0">
                <a:hlinkClick r:id="rId2"/>
              </a:rPr>
              <a:t>jerabkova.katerina@gmail.com</a:t>
            </a:r>
            <a:r>
              <a:rPr lang="cs-CZ" dirty="0"/>
              <a:t>. Kapacita bude navýšena.</a:t>
            </a:r>
          </a:p>
          <a:p>
            <a:pPr lvl="1"/>
            <a:r>
              <a:rPr lang="cs-CZ" dirty="0" smtClean="0"/>
              <a:t>A </a:t>
            </a:r>
            <a:r>
              <a:rPr lang="cs-CZ" dirty="0" err="1"/>
              <a:t>a</a:t>
            </a:r>
            <a:r>
              <a:rPr lang="cs-CZ" dirty="0"/>
              <a:t> B </a:t>
            </a:r>
            <a:r>
              <a:rPr lang="cs-CZ" dirty="0" smtClean="0"/>
              <a:t>předměty</a:t>
            </a:r>
            <a:endParaRPr lang="cs-CZ" dirty="0"/>
          </a:p>
          <a:p>
            <a:pPr lvl="2"/>
            <a:r>
              <a:rPr lang="cs-CZ" dirty="0" smtClean="0"/>
              <a:t>nejprve </a:t>
            </a:r>
            <a:r>
              <a:rPr lang="cs-CZ" dirty="0"/>
              <a:t>zkontrolujte, že se zapisujete na předmět určený pro váš obor </a:t>
            </a:r>
            <a:r>
              <a:rPr lang="cs-CZ" dirty="0" smtClean="0"/>
              <a:t>(viz poznámka</a:t>
            </a:r>
            <a:r>
              <a:rPr lang="cs-CZ" dirty="0"/>
              <a:t>)</a:t>
            </a:r>
          </a:p>
          <a:p>
            <a:pPr lvl="2"/>
            <a:r>
              <a:rPr lang="cs-CZ" dirty="0" smtClean="0"/>
              <a:t>pokud </a:t>
            </a:r>
            <a:r>
              <a:rPr lang="cs-CZ" dirty="0"/>
              <a:t>se zapisujete správně – kontaktujte pro navýšení dr. Jeřábkovou (jerabkova.katerina@gmail.com)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8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alší </a:t>
            </a:r>
            <a:r>
              <a:rPr lang="cs-CZ" dirty="0" err="1" smtClean="0"/>
              <a:t>info</a:t>
            </a:r>
            <a:r>
              <a:rPr lang="cs-CZ" dirty="0" smtClean="0"/>
              <a:t>, dotazy apod.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stránky USS.UPOL.CZ</a:t>
            </a:r>
          </a:p>
          <a:p>
            <a:pPr lvl="1"/>
            <a:r>
              <a:rPr lang="cs-CZ" dirty="0" smtClean="0">
                <a:hlinkClick r:id="rId2"/>
              </a:rPr>
              <a:t>http://uss.upol.cz/cs/pro-studenty/rozvrhy-kombinovaneho-a-celozivotniho-vzdelavani/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inak:</a:t>
            </a:r>
          </a:p>
          <a:p>
            <a:pPr lvl="1"/>
            <a:r>
              <a:rPr lang="cs-CZ" dirty="0" smtClean="0"/>
              <a:t>emailem na: </a:t>
            </a:r>
            <a:r>
              <a:rPr lang="cs-CZ" dirty="0" smtClean="0">
                <a:hlinkClick r:id="rId3"/>
              </a:rPr>
              <a:t>jerabkova.katerina@gmail.com</a:t>
            </a:r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ždy uvádějte zkratku problémového předmětu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2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103</Words>
  <Application>Microsoft Office PowerPoint</Application>
  <PresentationFormat>Vlastní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POKYNY K ZÁPISU PŘEDMĚTŮ VE STAGu</vt:lpstr>
      <vt:lpstr>Seznamy přednášek</vt:lpstr>
      <vt:lpstr>jedna zkratka – více rozvrhových akcí</vt:lpstr>
      <vt:lpstr>tabulkové rozvrhy</vt:lpstr>
      <vt:lpstr>změny rozvrhu</vt:lpstr>
      <vt:lpstr>potíže u zápisu</vt:lpstr>
      <vt:lpstr>další info, dotazy apod.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POKYNY K ZÁPISU PŘEDMĚTŮ VE STAGu</dc:title>
  <dc:creator>uzivatel</dc:creator>
  <cp:lastModifiedBy>Jeřábková Kateřina</cp:lastModifiedBy>
  <cp:revision>10</cp:revision>
  <dcterms:created xsi:type="dcterms:W3CDTF">2017-08-20T16:14:53Z</dcterms:created>
  <dcterms:modified xsi:type="dcterms:W3CDTF">2019-08-08T08:14:00Z</dcterms:modified>
</cp:coreProperties>
</file>