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5" r:id="rId9"/>
    <p:sldId id="266" r:id="rId10"/>
    <p:sldId id="263" r:id="rId11"/>
    <p:sldId id="264" r:id="rId12"/>
    <p:sldId id="268" r:id="rId13"/>
    <p:sldId id="286" r:id="rId14"/>
    <p:sldId id="287" r:id="rId15"/>
    <p:sldId id="289" r:id="rId16"/>
    <p:sldId id="267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82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E702-3E9E-470B-B211-A44495CAF694}" type="datetimeFigureOut">
              <a:rPr lang="cs-CZ" smtClean="0"/>
              <a:t>25.3.2020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D34-19E6-4663-82F1-F195842306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485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E702-3E9E-470B-B211-A44495CAF694}" type="datetimeFigureOut">
              <a:rPr lang="cs-CZ" smtClean="0"/>
              <a:t>25.3.2020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D34-19E6-4663-82F1-F195842306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327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E702-3E9E-470B-B211-A44495CAF694}" type="datetimeFigureOut">
              <a:rPr lang="cs-CZ" smtClean="0"/>
              <a:t>25.3.2020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D34-19E6-4663-82F1-F195842306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8550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E702-3E9E-470B-B211-A44495CAF694}" type="datetimeFigureOut">
              <a:rPr lang="cs-CZ" smtClean="0"/>
              <a:t>25.3.2020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D34-19E6-4663-82F1-F195842306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61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E702-3E9E-470B-B211-A44495CAF694}" type="datetimeFigureOut">
              <a:rPr lang="cs-CZ" smtClean="0"/>
              <a:t>25.3.2020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D34-19E6-4663-82F1-F195842306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7534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E702-3E9E-470B-B211-A44495CAF694}" type="datetimeFigureOut">
              <a:rPr lang="cs-CZ" smtClean="0"/>
              <a:t>25.3.2020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D34-19E6-4663-82F1-F195842306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6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E702-3E9E-470B-B211-A44495CAF694}" type="datetimeFigureOut">
              <a:rPr lang="cs-CZ" smtClean="0"/>
              <a:t>25.3.2020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D34-19E6-4663-82F1-F195842306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583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E702-3E9E-470B-B211-A44495CAF694}" type="datetimeFigureOut">
              <a:rPr lang="cs-CZ" smtClean="0"/>
              <a:t>25.3.2020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D34-19E6-4663-82F1-F195842306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941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E702-3E9E-470B-B211-A44495CAF694}" type="datetimeFigureOut">
              <a:rPr lang="cs-CZ" smtClean="0"/>
              <a:t>25.3.2020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D34-19E6-4663-82F1-F195842306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59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E702-3E9E-470B-B211-A44495CAF694}" type="datetimeFigureOut">
              <a:rPr lang="cs-CZ" smtClean="0"/>
              <a:t>25.3.2020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D34-19E6-4663-82F1-F195842306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0308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E702-3E9E-470B-B211-A44495CAF694}" type="datetimeFigureOut">
              <a:rPr lang="cs-CZ" smtClean="0"/>
              <a:t>25.3.2020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D34-19E6-4663-82F1-F195842306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2361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7E702-3E9E-470B-B211-A44495CAF694}" type="datetimeFigureOut">
              <a:rPr lang="cs-CZ" smtClean="0"/>
              <a:t>25.3.2020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A4D34-19E6-4663-82F1-F195842306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45321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zp.cz/poskytovatele/ciselniky/zdravotnicke-prostredk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18655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Systém podpory občanů s postižením – resort zdravotnictví, sociální a školství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99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Pomůcky v systému zdravotního pojištění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r>
              <a:rPr lang="cs-CZ" dirty="0" smtClean="0"/>
              <a:t>ZP jsou předepisovány za účelem</a:t>
            </a:r>
          </a:p>
          <a:p>
            <a:pPr lvl="1"/>
            <a:r>
              <a:rPr lang="cs-CZ" dirty="0" smtClean="0"/>
              <a:t>pokračování v léčebném procesu</a:t>
            </a:r>
          </a:p>
          <a:p>
            <a:pPr lvl="1"/>
            <a:r>
              <a:rPr lang="cs-CZ" dirty="0" smtClean="0"/>
              <a:t>podpoření stabilizace zdravotního stavu pojištěnce, jeho výrazného zlepšení či vyloučení jeho zhoršení</a:t>
            </a:r>
          </a:p>
          <a:p>
            <a:pPr lvl="1"/>
            <a:r>
              <a:rPr lang="cs-CZ" dirty="0" smtClean="0"/>
              <a:t>kompenzace nebo zmírnění následků zdravotní vady, včetně náhrady nebo modifikace anatomické struktury nebo fyziologického procesu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952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Pomůcky v systému zdravotního pojištění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</p:spPr>
        <p:txBody>
          <a:bodyPr>
            <a:normAutofit/>
          </a:bodyPr>
          <a:lstStyle/>
          <a:p>
            <a:r>
              <a:rPr lang="cs-CZ" dirty="0" smtClean="0"/>
              <a:t>Základní pravidlo</a:t>
            </a:r>
          </a:p>
          <a:p>
            <a:pPr lvl="1"/>
            <a:r>
              <a:rPr lang="cs-CZ" dirty="0" smtClean="0"/>
              <a:t>Hrazen je VŽDY zdravotnický prostředek v základním provedení, nejméně ekonomicky náročném, v závislosti na míře a závažnosti zdravotního postižení.</a:t>
            </a:r>
          </a:p>
          <a:p>
            <a:pPr lvl="2"/>
            <a:r>
              <a:rPr lang="cs-CZ" dirty="0" smtClean="0"/>
              <a:t>Základní provedení - po medicínské stránce pojištěnci plně funkčně vyhovuje a splňuje podmínky nejmenší ekonomické náročnosti.</a:t>
            </a:r>
          </a:p>
          <a:p>
            <a:pPr lvl="1"/>
            <a:r>
              <a:rPr lang="cs-CZ" dirty="0" smtClean="0"/>
              <a:t>Spoluúčast pacienta je možná - maximální úhrada Pojišťovny vychází ze základního provedení ZP.</a:t>
            </a:r>
          </a:p>
          <a:p>
            <a:pPr lvl="2"/>
            <a:r>
              <a:rPr lang="cs-CZ" dirty="0" smtClean="0"/>
              <a:t>v číselníku – uvedena maximální cena, kterou hradí ZP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43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229600" cy="1656184"/>
          </a:xfrm>
        </p:spPr>
        <p:txBody>
          <a:bodyPr/>
          <a:lstStyle/>
          <a:p>
            <a:r>
              <a:rPr lang="cs-CZ" dirty="0" smtClean="0"/>
              <a:t>Resort sociálních věcí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214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Sociální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976664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zákon č. 108/2006 Sb., v platném znění</a:t>
            </a:r>
          </a:p>
          <a:p>
            <a:r>
              <a:rPr lang="cs-CZ" dirty="0"/>
              <a:t>z</a:t>
            </a:r>
            <a:r>
              <a:rPr lang="cs-CZ" dirty="0" smtClean="0"/>
              <a:t>amýšleno, aby byla péče poskytovaná: osobou blízkou </a:t>
            </a:r>
            <a:r>
              <a:rPr lang="cs-CZ" dirty="0" smtClean="0">
                <a:sym typeface="Symbol" panose="05050102010706020507" pitchFamily="18" charset="2"/>
              </a:rPr>
              <a:t> osobou známou (tzv. asistent sociální péče)  služba poskytovaná terénně  různé kombinace osob blízkých + terénních + ambulantních služeb  pobytové služby</a:t>
            </a:r>
            <a:endParaRPr lang="cs-CZ" dirty="0" smtClean="0"/>
          </a:p>
          <a:p>
            <a:r>
              <a:rPr lang="cs-CZ" u="sng" dirty="0" smtClean="0"/>
              <a:t>příspěvek </a:t>
            </a:r>
            <a:r>
              <a:rPr lang="cs-CZ" u="sng" dirty="0" smtClean="0"/>
              <a:t>na péči</a:t>
            </a:r>
          </a:p>
          <a:p>
            <a:r>
              <a:rPr lang="cs-CZ" dirty="0" smtClean="0"/>
              <a:t>osoby závislé na péči jiné osoby</a:t>
            </a:r>
          </a:p>
          <a:p>
            <a:r>
              <a:rPr lang="cs-CZ" dirty="0" smtClean="0"/>
              <a:t>4 </a:t>
            </a:r>
            <a:r>
              <a:rPr lang="cs-CZ" dirty="0" smtClean="0"/>
              <a:t>stupně závislosti</a:t>
            </a:r>
            <a:endParaRPr lang="cs-CZ" dirty="0" smtClean="0"/>
          </a:p>
          <a:p>
            <a:r>
              <a:rPr lang="cs-CZ" dirty="0" smtClean="0"/>
              <a:t>lékařské </a:t>
            </a:r>
            <a:r>
              <a:rPr lang="cs-CZ" dirty="0" smtClean="0"/>
              <a:t>vyšetření – posudkový lékař  OSSZ (Okresní správa soc. zabezpečení)</a:t>
            </a:r>
          </a:p>
          <a:p>
            <a:pPr lvl="1"/>
            <a:r>
              <a:rPr lang="cs-CZ" dirty="0" smtClean="0"/>
              <a:t>rozhoduje o stupni závislosti podle lékařských zpráv dodaných Úřadem práce</a:t>
            </a:r>
            <a:endParaRPr lang="cs-CZ" dirty="0" smtClean="0"/>
          </a:p>
          <a:p>
            <a:r>
              <a:rPr lang="cs-CZ" dirty="0" smtClean="0"/>
              <a:t>sociální šetření – sociální pracovnice Úřadu práce</a:t>
            </a:r>
            <a:endParaRPr lang="cs-CZ" dirty="0" smtClean="0"/>
          </a:p>
          <a:p>
            <a:pPr lvl="1"/>
            <a:r>
              <a:rPr lang="cs-CZ" dirty="0"/>
              <a:t>p</a:t>
            </a:r>
            <a:r>
              <a:rPr lang="cs-CZ" dirty="0" smtClean="0"/>
              <a:t>ro určení stupně závislosti </a:t>
            </a:r>
            <a:r>
              <a:rPr lang="cs-CZ" dirty="0" err="1" smtClean="0"/>
              <a:t>posouzuje</a:t>
            </a:r>
            <a:r>
              <a:rPr lang="cs-CZ" dirty="0" smtClean="0"/>
              <a:t> </a:t>
            </a:r>
            <a:r>
              <a:rPr lang="cs-CZ" dirty="0" smtClean="0"/>
              <a:t>10 základních životních potřeb – mobilita, orientace, komunikace, stravování, obouvání a oblékání, tělesná hygiena, výkon fyziologické potřeby, péče o zdraví, osobní aktivity, péče o </a:t>
            </a:r>
            <a:r>
              <a:rPr lang="cs-CZ" dirty="0" smtClean="0"/>
              <a:t>domácnost</a:t>
            </a:r>
            <a:endParaRPr lang="cs-CZ" dirty="0" smtClean="0"/>
          </a:p>
          <a:p>
            <a:r>
              <a:rPr lang="cs-CZ" dirty="0" smtClean="0"/>
              <a:t>smlouva o poskytování sociálních služeb – i s asistentem sociální péče</a:t>
            </a:r>
          </a:p>
          <a:p>
            <a:r>
              <a:rPr lang="cs-CZ" dirty="0" smtClean="0"/>
              <a:t>druhy sociálních služeb</a:t>
            </a:r>
          </a:p>
          <a:p>
            <a:pPr lvl="1"/>
            <a:r>
              <a:rPr lang="cs-CZ" dirty="0" smtClean="0"/>
              <a:t>ambulantní, pobytové, terénní</a:t>
            </a:r>
          </a:p>
          <a:p>
            <a:pPr lvl="1"/>
            <a:r>
              <a:rPr lang="cs-CZ" dirty="0" smtClean="0"/>
              <a:t>soc. péče, soc. poradenství, soc. prevence</a:t>
            </a:r>
          </a:p>
          <a:p>
            <a:r>
              <a:rPr lang="cs-CZ" dirty="0" smtClean="0"/>
              <a:t>kvalita sociálních služeb – standardy kvality soc. služeb</a:t>
            </a:r>
          </a:p>
        </p:txBody>
      </p:sp>
    </p:spTree>
    <p:extLst>
      <p:ext uri="{BB962C8B-B14F-4D97-AF65-F5344CB8AC3E}">
        <p14:creationId xmlns:p14="http://schemas.microsoft.com/office/powerpoint/2010/main" val="251353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78098"/>
          </a:xfrm>
        </p:spPr>
        <p:txBody>
          <a:bodyPr>
            <a:normAutofit/>
          </a:bodyPr>
          <a:lstStyle/>
          <a:p>
            <a:r>
              <a:rPr lang="cs-CZ" altLang="cs-CZ" sz="3400" b="1" dirty="0"/>
              <a:t>Výše příspěvku a stupeň závislosti na péči</a:t>
            </a:r>
            <a:endParaRPr lang="cs-CZ" sz="3400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21574" y="4245919"/>
            <a:ext cx="8229600" cy="2495450"/>
          </a:xfrm>
        </p:spPr>
        <p:txBody>
          <a:bodyPr>
            <a:normAutofit fontScale="25000" lnSpcReduction="20000"/>
          </a:bodyPr>
          <a:lstStyle/>
          <a:p>
            <a:endParaRPr lang="cs-CZ" dirty="0" smtClean="0"/>
          </a:p>
          <a:p>
            <a:pPr marL="0" indent="0">
              <a:buNone/>
            </a:pPr>
            <a:r>
              <a:rPr lang="cs-CZ" sz="6000" dirty="0" smtClean="0"/>
              <a:t> </a:t>
            </a:r>
            <a:r>
              <a:rPr lang="cs-CZ" sz="5600" dirty="0" smtClean="0">
                <a:sym typeface="Symbol" panose="05050102010706020507" pitchFamily="18" charset="2"/>
              </a:rPr>
              <a:t> </a:t>
            </a:r>
            <a:r>
              <a:rPr lang="cs-CZ" sz="5600" dirty="0"/>
              <a:t>9 900 Kč, pokud osobě poskytuje pomoc poskytovatel pobytových sociálních služeb podle § 48, 49, 50, 51, 52 nebo dětský domov anebo speciální lůžkové zdravotnické zařízení hospicového </a:t>
            </a:r>
            <a:r>
              <a:rPr lang="cs-CZ" sz="5600" dirty="0" smtClean="0"/>
              <a:t>typu; 13 </a:t>
            </a:r>
            <a:r>
              <a:rPr lang="cs-CZ" sz="5600" dirty="0"/>
              <a:t>900 Kč v ostatních </a:t>
            </a:r>
            <a:r>
              <a:rPr lang="cs-CZ" sz="5600" dirty="0" smtClean="0"/>
              <a:t>případech</a:t>
            </a:r>
          </a:p>
          <a:p>
            <a:pPr marL="0" indent="0">
              <a:buNone/>
            </a:pPr>
            <a:r>
              <a:rPr lang="cs-CZ" sz="5600" dirty="0" smtClean="0">
                <a:sym typeface="Symbol" panose="05050102010706020507" pitchFamily="18" charset="2"/>
              </a:rPr>
              <a:t> </a:t>
            </a:r>
            <a:r>
              <a:rPr lang="cs-CZ" sz="5600" dirty="0"/>
              <a:t>13200 Kč, pokud osobě poskytuje pomoc poskytovatel pobytových sociálních služeb podle § 48, 49, 50, 51, 52 nebo dětský domov anebo speciální lůžkové zdravotnické zařízení hospicového </a:t>
            </a:r>
            <a:r>
              <a:rPr lang="cs-CZ" sz="5600" dirty="0" smtClean="0"/>
              <a:t>typu; 19200 </a:t>
            </a:r>
            <a:r>
              <a:rPr lang="cs-CZ" sz="5600" dirty="0"/>
              <a:t>Kč v ostatních </a:t>
            </a:r>
            <a:r>
              <a:rPr lang="cs-CZ" sz="5600" dirty="0" smtClean="0"/>
              <a:t>případech</a:t>
            </a:r>
          </a:p>
          <a:p>
            <a:pPr marL="0" indent="0">
              <a:buNone/>
            </a:pPr>
            <a:r>
              <a:rPr lang="cs-CZ" sz="5600" dirty="0" smtClean="0">
                <a:sym typeface="Symbol" panose="05050102010706020507" pitchFamily="18" charset="2"/>
              </a:rPr>
              <a:t> </a:t>
            </a:r>
            <a:r>
              <a:rPr lang="cs-CZ" sz="5600" dirty="0"/>
              <a:t>8 800 Kč, pokud osobě poskytuje pomoc poskytovatel pobytových sociálních služeb podle § 48, 49, 50, 51, 52 nebo dětský domov anebo speciální lůžkové zdravotnické zařízení hospicového </a:t>
            </a:r>
            <a:r>
              <a:rPr lang="cs-CZ" sz="5600" dirty="0" smtClean="0"/>
              <a:t>typu; 12 </a:t>
            </a:r>
            <a:r>
              <a:rPr lang="cs-CZ" sz="5600" dirty="0"/>
              <a:t>800 Kč v ostatních </a:t>
            </a:r>
            <a:r>
              <a:rPr lang="cs-CZ" sz="5600" dirty="0" smtClean="0"/>
              <a:t>případech</a:t>
            </a:r>
          </a:p>
          <a:p>
            <a:pPr marL="0" indent="0">
              <a:buNone/>
            </a:pPr>
            <a:r>
              <a:rPr lang="cs-CZ" sz="5600" dirty="0" smtClean="0">
                <a:sym typeface="Symbol" panose="05050102010706020507" pitchFamily="18" charset="2"/>
              </a:rPr>
              <a:t> </a:t>
            </a:r>
            <a:r>
              <a:rPr lang="cs-CZ" sz="5600" dirty="0"/>
              <a:t>13200 Kč, pokud osobě poskytuje pomoc poskytovatel pobytových sociálních služeb podle § 48, 49, 50, 51, 52 nebo dětský domov anebo speciální lůžkové zdravotnické zařízení hospicového </a:t>
            </a:r>
            <a:r>
              <a:rPr lang="cs-CZ" sz="5600" dirty="0" smtClean="0"/>
              <a:t>typu; 19200 </a:t>
            </a:r>
            <a:r>
              <a:rPr lang="cs-CZ" sz="5600" dirty="0"/>
              <a:t>Kč v ostatních </a:t>
            </a:r>
            <a:r>
              <a:rPr lang="cs-CZ" sz="5600" dirty="0" smtClean="0"/>
              <a:t>případech</a:t>
            </a:r>
            <a:endParaRPr lang="cs-CZ" sz="5600" dirty="0"/>
          </a:p>
          <a:p>
            <a:pPr marL="0" indent="0">
              <a:buNone/>
            </a:pPr>
            <a:endParaRPr lang="cs-CZ" sz="6000" dirty="0"/>
          </a:p>
          <a:p>
            <a:pPr marL="0" indent="0">
              <a:buNone/>
            </a:pPr>
            <a:endParaRPr lang="cs-CZ" sz="6000" dirty="0"/>
          </a:p>
          <a:p>
            <a:endParaRPr lang="cs-CZ" sz="1400" dirty="0"/>
          </a:p>
          <a:p>
            <a:endParaRPr lang="cs-CZ" sz="2000" dirty="0" smtClean="0">
              <a:sym typeface="Symbol" panose="05050102010706020507" pitchFamily="18" charset="2"/>
            </a:endParaRPr>
          </a:p>
          <a:p>
            <a:endParaRPr lang="cs-CZ" sz="2000" dirty="0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085557"/>
              </p:ext>
            </p:extLst>
          </p:nvPr>
        </p:nvGraphicFramePr>
        <p:xfrm>
          <a:off x="457200" y="966739"/>
          <a:ext cx="8229600" cy="32791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39926"/>
                <a:gridCol w="1488332"/>
                <a:gridCol w="2401342"/>
              </a:tblGrid>
              <a:tr h="417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dirty="0">
                          <a:effectLst/>
                        </a:rPr>
                        <a:t>Stupeň závislosti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dirty="0">
                          <a:effectLst/>
                        </a:rPr>
                        <a:t>Výše příspěvku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1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dirty="0">
                          <a:effectLst/>
                        </a:rPr>
                        <a:t>(číslo před lomítkem udává počet úkonů u osoby do 18 ti let věku)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pro osobu v Kč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0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do 18 let 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zletilou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</a:tr>
              <a:tr h="5650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dirty="0">
                          <a:effectLst/>
                        </a:rPr>
                        <a:t>I (lehká závislost) – osoba z důvodu dlouhodobě nepříznivého zdravotního stavu není schopna zvládat 3/3-4 základní životní potřeby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3300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880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</a:tr>
              <a:tr h="5308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dirty="0">
                          <a:effectLst/>
                        </a:rPr>
                        <a:t>II (středně těžká závislost) – osoba z důvodu dlouhodobě nepříznivého zdravotního stavu není schopna zvládat 4-5/5-6 základní životní potřeby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6600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4400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</a:tr>
              <a:tr h="5680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dirty="0">
                          <a:effectLst/>
                        </a:rPr>
                        <a:t>III (těžká závislost) - osoba z důvodu dlouhodobě nepříznivého zdravotního stavu není schopna zvládat 6-7/7-8 základní životní potřeby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9900</a:t>
                      </a:r>
                      <a:r>
                        <a:rPr lang="cs-CZ" sz="1100">
                          <a:effectLst/>
                          <a:sym typeface="Symbol" panose="05050102010706020507" pitchFamily="18" charset="2"/>
                        </a:rPr>
                        <a:t>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dirty="0" smtClean="0">
                          <a:effectLst/>
                        </a:rPr>
                        <a:t>8800</a:t>
                      </a:r>
                      <a:r>
                        <a:rPr lang="cs-CZ" sz="1100" dirty="0" smtClean="0">
                          <a:sym typeface="Symbol" panose="05050102010706020507" pitchFamily="18" charset="2"/>
                        </a:rPr>
                        <a:t>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</a:tr>
              <a:tr h="59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dirty="0">
                          <a:effectLst/>
                        </a:rPr>
                        <a:t>IV (úplná závislost) – osoba z důvodu dlouhodobě nepříznivého zdravotního stavu není schopna zvládat 8-9/9-10 základní životní potřeby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>
                          <a:effectLst/>
                        </a:rPr>
                        <a:t>13200</a:t>
                      </a:r>
                      <a:r>
                        <a:rPr lang="cs-CZ" sz="1100">
                          <a:effectLst/>
                          <a:sym typeface="Symbol" panose="05050102010706020507" pitchFamily="18" charset="2"/>
                        </a:rPr>
                        <a:t>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dirty="0" smtClean="0">
                          <a:effectLst/>
                        </a:rPr>
                        <a:t>13200</a:t>
                      </a:r>
                      <a:r>
                        <a:rPr lang="cs-CZ" sz="1100" dirty="0" smtClean="0">
                          <a:sym typeface="Symbol" panose="05050102010706020507" pitchFamily="18" charset="2"/>
                        </a:rPr>
                        <a:t>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284" marR="61284" marT="938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53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Zařízení sociálních 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184576"/>
          </a:xfrm>
        </p:spPr>
        <p:txBody>
          <a:bodyPr>
            <a:normAutofit fontScale="47500" lnSpcReduction="20000"/>
          </a:bodyPr>
          <a:lstStyle/>
          <a:p>
            <a:r>
              <a:rPr lang="cs-CZ" dirty="0"/>
              <a:t>střediska rané péče (do 7 let</a:t>
            </a:r>
            <a:r>
              <a:rPr lang="cs-CZ" dirty="0" smtClean="0"/>
              <a:t>)</a:t>
            </a:r>
          </a:p>
          <a:p>
            <a:r>
              <a:rPr lang="cs-CZ" dirty="0"/>
              <a:t>domovy pro osoby se zdravotním postižením,</a:t>
            </a:r>
          </a:p>
          <a:p>
            <a:r>
              <a:rPr lang="cs-CZ" dirty="0"/>
              <a:t>sociální poradny,</a:t>
            </a:r>
          </a:p>
          <a:p>
            <a:r>
              <a:rPr lang="cs-CZ" dirty="0"/>
              <a:t>denní stacionáře,</a:t>
            </a:r>
          </a:p>
          <a:p>
            <a:r>
              <a:rPr lang="cs-CZ" dirty="0"/>
              <a:t>týdenní stacionáře,</a:t>
            </a:r>
          </a:p>
          <a:p>
            <a:r>
              <a:rPr lang="cs-CZ" dirty="0"/>
              <a:t>nízkoprahová zařízení pro děti a mládež (6 – 26 let),</a:t>
            </a:r>
          </a:p>
          <a:p>
            <a:r>
              <a:rPr lang="cs-CZ" dirty="0"/>
              <a:t>domy na půl cesty (od 19 – 26 let),</a:t>
            </a:r>
          </a:p>
          <a:p>
            <a:r>
              <a:rPr lang="cs-CZ" dirty="0"/>
              <a:t>centra denních služeb,</a:t>
            </a:r>
          </a:p>
          <a:p>
            <a:r>
              <a:rPr lang="cs-CZ" dirty="0"/>
              <a:t>chráněné bydlení,</a:t>
            </a:r>
          </a:p>
          <a:p>
            <a:r>
              <a:rPr lang="cs-CZ" dirty="0"/>
              <a:t>azylové domy,</a:t>
            </a:r>
          </a:p>
          <a:p>
            <a:r>
              <a:rPr lang="cs-CZ" dirty="0"/>
              <a:t>zařízení pro krizovou pomoc,</a:t>
            </a:r>
          </a:p>
          <a:p>
            <a:r>
              <a:rPr lang="cs-CZ" dirty="0"/>
              <a:t>nízkoprahová denní centra,</a:t>
            </a:r>
          </a:p>
          <a:p>
            <a:r>
              <a:rPr lang="cs-CZ" dirty="0"/>
              <a:t>domovy se zvláštním režimem,</a:t>
            </a:r>
          </a:p>
          <a:p>
            <a:r>
              <a:rPr lang="cs-CZ" dirty="0"/>
              <a:t>terapeutické komunity,</a:t>
            </a:r>
          </a:p>
          <a:p>
            <a:r>
              <a:rPr lang="cs-CZ" dirty="0"/>
              <a:t>sociálně terapeutické dílny,</a:t>
            </a:r>
          </a:p>
          <a:p>
            <a:r>
              <a:rPr lang="cs-CZ" dirty="0"/>
              <a:t>centra sociálně rehabilitačních služeb,</a:t>
            </a:r>
          </a:p>
          <a:p>
            <a:r>
              <a:rPr lang="cs-CZ" dirty="0"/>
              <a:t>intervenční centra,</a:t>
            </a:r>
          </a:p>
          <a:p>
            <a:r>
              <a:rPr lang="cs-CZ" dirty="0"/>
              <a:t>zařízení následné péče,</a:t>
            </a:r>
          </a:p>
          <a:p>
            <a:r>
              <a:rPr lang="cs-CZ" dirty="0"/>
              <a:t>noclehárny,</a:t>
            </a:r>
          </a:p>
          <a:p>
            <a:r>
              <a:rPr lang="cs-CZ" dirty="0" smtClean="0"/>
              <a:t>mezigenerační </a:t>
            </a:r>
            <a:r>
              <a:rPr lang="cs-CZ" dirty="0"/>
              <a:t>a integrovaná </a:t>
            </a:r>
            <a:r>
              <a:rPr lang="cs-CZ" dirty="0" smtClean="0"/>
              <a:t>centra</a:t>
            </a:r>
          </a:p>
          <a:p>
            <a:r>
              <a:rPr lang="cs-CZ" dirty="0"/>
              <a:t>domovy pro </a:t>
            </a:r>
            <a:r>
              <a:rPr lang="cs-CZ" dirty="0" smtClean="0"/>
              <a:t>seniory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846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Dávky a příspěvky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17638"/>
            <a:ext cx="8568952" cy="5179714"/>
          </a:xfrm>
        </p:spPr>
        <p:txBody>
          <a:bodyPr>
            <a:normAutofit fontScale="92500" lnSpcReduction="20000"/>
          </a:bodyPr>
          <a:lstStyle/>
          <a:p>
            <a:r>
              <a:rPr lang="cs-CZ" u="sng" dirty="0" smtClean="0"/>
              <a:t>Invalidní důchody</a:t>
            </a:r>
          </a:p>
          <a:p>
            <a:r>
              <a:rPr lang="cs-CZ" dirty="0" smtClean="0"/>
              <a:t>Česká správa sociálního zabezpečení</a:t>
            </a:r>
          </a:p>
          <a:p>
            <a:r>
              <a:rPr lang="cs-CZ" dirty="0"/>
              <a:t>p</a:t>
            </a:r>
            <a:r>
              <a:rPr lang="cs-CZ" dirty="0" smtClean="0"/>
              <a:t>osuzuje </a:t>
            </a:r>
            <a:r>
              <a:rPr lang="cs-CZ" dirty="0" smtClean="0"/>
              <a:t>posudkový lékař OSSZ (Okresní </a:t>
            </a:r>
            <a:r>
              <a:rPr lang="cs-CZ" dirty="0" err="1" smtClean="0"/>
              <a:t>spr</a:t>
            </a:r>
            <a:r>
              <a:rPr lang="cs-CZ" dirty="0" smtClean="0"/>
              <a:t>. soc. zabezpečení)</a:t>
            </a:r>
          </a:p>
          <a:p>
            <a:pPr lvl="1"/>
            <a:r>
              <a:rPr lang="cs-CZ" dirty="0" smtClean="0"/>
              <a:t>lidé, kterým z důvodu dlouhodobě nepříznivého zdravotního stavu poklesla pracovní schopnost nejméně o 35%</a:t>
            </a:r>
          </a:p>
          <a:p>
            <a:pPr lvl="1"/>
            <a:r>
              <a:rPr lang="cs-CZ" dirty="0" smtClean="0"/>
              <a:t>3 stupně</a:t>
            </a:r>
          </a:p>
          <a:p>
            <a:pPr lvl="2"/>
            <a:r>
              <a:rPr lang="cs-CZ" dirty="0" smtClean="0"/>
              <a:t>nejméně o 35 %, avšak nejvíce o 49 %, jedná se o invaliditu prvního stupně, </a:t>
            </a:r>
          </a:p>
          <a:p>
            <a:pPr lvl="2"/>
            <a:r>
              <a:rPr lang="cs-CZ" dirty="0" smtClean="0"/>
              <a:t>nejméně o 50 %, avšak nejvíce o 69 %, jedná se o invaliditu druhého stupně, </a:t>
            </a:r>
          </a:p>
          <a:p>
            <a:pPr lvl="2"/>
            <a:r>
              <a:rPr lang="cs-CZ" dirty="0" smtClean="0"/>
              <a:t>nejméně o 70 %, jedná se o invaliditu třetího stupně. </a:t>
            </a:r>
          </a:p>
        </p:txBody>
      </p:sp>
    </p:spTree>
    <p:extLst>
      <p:ext uri="{BB962C8B-B14F-4D97-AF65-F5344CB8AC3E}">
        <p14:creationId xmlns:p14="http://schemas.microsoft.com/office/powerpoint/2010/main" val="48456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Dávky a příspěvky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příspěvek na mobilitu</a:t>
            </a:r>
          </a:p>
          <a:p>
            <a:pPr lvl="0"/>
            <a:r>
              <a:rPr lang="cs-CZ" dirty="0" smtClean="0"/>
              <a:t>příspěvek na zvláštní pomůcku</a:t>
            </a:r>
          </a:p>
          <a:p>
            <a:pPr lvl="0"/>
            <a:r>
              <a:rPr lang="cs-CZ" dirty="0" smtClean="0"/>
              <a:t>výpůjčka zvláštní pomůcky</a:t>
            </a:r>
          </a:p>
          <a:p>
            <a:r>
              <a:rPr lang="cs-CZ" dirty="0" smtClean="0"/>
              <a:t>průkaz osoby se zdravotním postižením a některé benefity, které z něj vyplývají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96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Dávky a příspěvky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r>
              <a:rPr lang="cs-CZ" u="sng" dirty="0" smtClean="0"/>
              <a:t>Příspěvek na mobilitu</a:t>
            </a:r>
          </a:p>
          <a:p>
            <a:pPr lvl="1"/>
            <a:r>
              <a:rPr lang="cs-CZ" dirty="0" smtClean="0"/>
              <a:t>opakující se nároková dávka pro osobu starší 1 roku:</a:t>
            </a:r>
          </a:p>
          <a:p>
            <a:pPr lvl="2"/>
            <a:r>
              <a:rPr lang="cs-CZ" dirty="0" smtClean="0"/>
              <a:t>není schopna zvládat základní životní potřeby v oblasti mobility nebo orientace </a:t>
            </a:r>
          </a:p>
          <a:p>
            <a:pPr lvl="2"/>
            <a:r>
              <a:rPr lang="cs-CZ" dirty="0" smtClean="0"/>
              <a:t>opakovaně v kalendářním měsíci dopravuje nebo je dopravována</a:t>
            </a:r>
          </a:p>
          <a:p>
            <a:pPr lvl="2"/>
            <a:r>
              <a:rPr lang="cs-CZ" dirty="0" smtClean="0"/>
              <a:t>nejsou poskytovány pobytové sociální služby v domově pro osoby se zdravotním postižením, v domově pro seniory, v domově se zvláštním režimem nebo ve zdravotnickém zařízení ústavní péče.</a:t>
            </a:r>
          </a:p>
          <a:p>
            <a:pPr lvl="1"/>
            <a:r>
              <a:rPr lang="cs-CZ" dirty="0" smtClean="0"/>
              <a:t>výše dávky: 550 Kč měsíčně</a:t>
            </a:r>
          </a:p>
        </p:txBody>
      </p:sp>
    </p:spTree>
    <p:extLst>
      <p:ext uri="{BB962C8B-B14F-4D97-AF65-F5344CB8AC3E}">
        <p14:creationId xmlns:p14="http://schemas.microsoft.com/office/powerpoint/2010/main" val="250851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Dávky a příspěvky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cs-CZ" u="sng" dirty="0" smtClean="0"/>
              <a:t>Příspěvek na zvláštní pomůcku</a:t>
            </a:r>
          </a:p>
          <a:p>
            <a:pPr lvl="1"/>
            <a:r>
              <a:rPr lang="cs-CZ" dirty="0" smtClean="0"/>
              <a:t>rozhoduje krajská pobočka ÚP, odvolání MPSV</a:t>
            </a:r>
          </a:p>
          <a:p>
            <a:pPr lvl="1"/>
            <a:r>
              <a:rPr lang="cs-CZ" dirty="0" smtClean="0"/>
              <a:t>nárok má osoba, která má:</a:t>
            </a:r>
          </a:p>
          <a:p>
            <a:pPr lvl="2"/>
            <a:r>
              <a:rPr lang="cs-CZ" dirty="0" smtClean="0"/>
              <a:t>těžkou vadu nosného nebo pohybového ústrojí</a:t>
            </a:r>
          </a:p>
          <a:p>
            <a:pPr lvl="2"/>
            <a:r>
              <a:rPr lang="cs-CZ" dirty="0" smtClean="0"/>
              <a:t>těžké sluchové postižení</a:t>
            </a:r>
          </a:p>
          <a:p>
            <a:pPr lvl="2"/>
            <a:r>
              <a:rPr lang="cs-CZ" dirty="0" smtClean="0"/>
              <a:t>těžké zrakové postižení</a:t>
            </a:r>
          </a:p>
          <a:p>
            <a:pPr lvl="1"/>
            <a:r>
              <a:rPr lang="cs-CZ" dirty="0" smtClean="0"/>
              <a:t>motorové </a:t>
            </a:r>
            <a:r>
              <a:rPr lang="cs-CZ" dirty="0" smtClean="0"/>
              <a:t>vozidlo, speciální zádržní systém </a:t>
            </a:r>
            <a:r>
              <a:rPr lang="cs-CZ" dirty="0" smtClean="0"/>
              <a:t>– </a:t>
            </a:r>
            <a:r>
              <a:rPr lang="cs-CZ" dirty="0" smtClean="0"/>
              <a:t>osoba</a:t>
            </a:r>
            <a:r>
              <a:rPr lang="cs-CZ" dirty="0" smtClean="0"/>
              <a:t>, která </a:t>
            </a:r>
            <a:r>
              <a:rPr lang="cs-CZ" dirty="0"/>
              <a:t>má těžkou vadu nosného nebo pohybového </a:t>
            </a:r>
            <a:r>
              <a:rPr lang="cs-CZ" dirty="0" smtClean="0"/>
              <a:t>ústrojí anebo</a:t>
            </a:r>
            <a:r>
              <a:rPr lang="cs-CZ" dirty="0" smtClean="0"/>
              <a:t> </a:t>
            </a:r>
            <a:r>
              <a:rPr lang="cs-CZ" dirty="0" smtClean="0"/>
              <a:t>těžkou nebo hlubokou mentální retardaci</a:t>
            </a:r>
          </a:p>
          <a:p>
            <a:pPr lvl="2"/>
            <a:r>
              <a:rPr lang="cs-CZ" dirty="0" smtClean="0"/>
              <a:t>příloha zákona – stavy umožňující přiznání, stavy vylučující přiznání </a:t>
            </a:r>
            <a:r>
              <a:rPr lang="cs-CZ" sz="1300" dirty="0" smtClean="0"/>
              <a:t>(zákon č. 329/2011 Sb., o poskytování dávek osobám se zdravotním postižením)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217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Zdravotnictví (MZ)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8435280" cy="4896544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 smtClean="0"/>
              <a:t>zdravotní péče – všichni občané</a:t>
            </a:r>
          </a:p>
          <a:p>
            <a:pPr lvl="2"/>
            <a:r>
              <a:rPr lang="cs-CZ" dirty="0" smtClean="0"/>
              <a:t>Ústava – bezplatná zdravotní péče na základě zdravotního pojištění (čl. 31 Listiny)</a:t>
            </a:r>
          </a:p>
          <a:p>
            <a:pPr lvl="3"/>
            <a:r>
              <a:rPr lang="cs-CZ" dirty="0" smtClean="0"/>
              <a:t>zdravotní pojištění – občané s trvalým pobytem v ČR</a:t>
            </a:r>
          </a:p>
          <a:p>
            <a:pPr lvl="3"/>
            <a:r>
              <a:rPr lang="cs-CZ" dirty="0" smtClean="0"/>
              <a:t>státní pojištěnci – hradí stát – nezaopatření děti, důchodci, ženy na mateřské či rodičovské dovolené, …, osoby závislé na péči jiné osoby v II. až IV. stupni a pečující osoby,…</a:t>
            </a:r>
          </a:p>
          <a:p>
            <a:pPr lvl="2"/>
            <a:r>
              <a:rPr lang="cs-CZ" dirty="0" smtClean="0">
                <a:solidFill>
                  <a:srgbClr val="FF0000"/>
                </a:solidFill>
              </a:rPr>
              <a:t>péče a podpora z resortu zdravotnictví mnohem obsáhlejší a specializovanější než u osob intaktních…</a:t>
            </a:r>
          </a:p>
          <a:p>
            <a:pPr lvl="1"/>
            <a:r>
              <a:rPr lang="cs-CZ" dirty="0" smtClean="0"/>
              <a:t>čl. 31 Listiny – občané mají právo na zdravotní pomůcky z veřejného pojištění</a:t>
            </a:r>
          </a:p>
          <a:p>
            <a:pPr lvl="2"/>
            <a:r>
              <a:rPr lang="cs-CZ" dirty="0" smtClean="0"/>
              <a:t>odborní lékaři – předepisují občanům ČR pomůcky, tzv. </a:t>
            </a:r>
            <a:r>
              <a:rPr lang="cs-CZ" dirty="0" smtClean="0">
                <a:solidFill>
                  <a:srgbClr val="FF0000"/>
                </a:solidFill>
              </a:rPr>
              <a:t>zdravotnické prostředky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52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Dávky a příspěvky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lnSpcReduction="10000"/>
          </a:bodyPr>
          <a:lstStyle/>
          <a:p>
            <a:r>
              <a:rPr lang="cs-CZ" u="sng" dirty="0" smtClean="0"/>
              <a:t>Příspěvek na zvláštní pomůcku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říspěvek je</a:t>
            </a:r>
          </a:p>
          <a:p>
            <a:pPr lvl="2"/>
            <a:r>
              <a:rPr lang="cs-CZ" dirty="0" smtClean="0"/>
              <a:t>na zvláštní pomůcku v </a:t>
            </a:r>
            <a:r>
              <a:rPr lang="cs-CZ" u="sng" dirty="0" smtClean="0"/>
              <a:t>základním provedení</a:t>
            </a:r>
            <a:r>
              <a:rPr lang="cs-CZ" dirty="0" smtClean="0"/>
              <a:t>,</a:t>
            </a:r>
          </a:p>
          <a:p>
            <a:pPr lvl="2"/>
            <a:r>
              <a:rPr lang="cs-CZ" dirty="0" smtClean="0"/>
              <a:t>osobě vzhledem k jejímu zdravotnímu postižení plně vyhovuje</a:t>
            </a:r>
          </a:p>
          <a:p>
            <a:pPr lvl="2"/>
            <a:r>
              <a:rPr lang="cs-CZ" dirty="0" smtClean="0"/>
              <a:t>splňuje podmínku </a:t>
            </a:r>
            <a:r>
              <a:rPr lang="cs-CZ" u="sng" dirty="0" smtClean="0"/>
              <a:t>nejmenší ekonomické náročnosti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nevyžaduje se splnění výše uvedeného,</a:t>
            </a:r>
          </a:p>
          <a:p>
            <a:pPr lvl="2"/>
            <a:r>
              <a:rPr lang="cs-CZ" dirty="0" smtClean="0"/>
              <a:t>na pořízení motorového vozidla</a:t>
            </a:r>
          </a:p>
          <a:p>
            <a:pPr lvl="2"/>
            <a:r>
              <a:rPr lang="cs-CZ" dirty="0" smtClean="0"/>
              <a:t>je-li oprávněnou osobou dítě</a:t>
            </a:r>
            <a:endParaRPr lang="cs-CZ" baseline="30000" dirty="0" smtClean="0"/>
          </a:p>
          <a:p>
            <a:r>
              <a:rPr lang="cs-CZ" sz="2800" dirty="0" smtClean="0"/>
              <a:t>seznam druhů a typů zvláštních pomůcek, na jejichž pořízení se poskytuje příspěvek, stanoví prováděcí právní </a:t>
            </a:r>
            <a:r>
              <a:rPr lang="cs-CZ" sz="2800" dirty="0" smtClean="0"/>
              <a:t>předpis (</a:t>
            </a:r>
            <a:r>
              <a:rPr lang="cs-CZ" sz="2800" dirty="0" smtClean="0"/>
              <a:t>vyhláška </a:t>
            </a:r>
            <a:r>
              <a:rPr lang="cs-CZ" sz="2800" dirty="0"/>
              <a:t>č. 388/2011 Sb</a:t>
            </a:r>
            <a:r>
              <a:rPr lang="cs-CZ" sz="2800" dirty="0" smtClean="0"/>
              <a:t>.)</a:t>
            </a: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359230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Dávky a příspěvky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256584"/>
          </a:xfrm>
        </p:spPr>
        <p:txBody>
          <a:bodyPr>
            <a:normAutofit fontScale="92500" lnSpcReduction="20000"/>
          </a:bodyPr>
          <a:lstStyle/>
          <a:p>
            <a:r>
              <a:rPr lang="cs-CZ" u="sng" dirty="0" smtClean="0"/>
              <a:t>Stanovení výše příspěvku na zvláštní pomůcku</a:t>
            </a:r>
          </a:p>
          <a:p>
            <a:pPr lvl="1"/>
            <a:r>
              <a:rPr lang="cs-CZ" dirty="0" smtClean="0"/>
              <a:t>výše příspěvku – 3 skupiny</a:t>
            </a:r>
          </a:p>
          <a:p>
            <a:pPr lvl="2"/>
            <a:r>
              <a:rPr lang="cs-CZ" dirty="0" smtClean="0"/>
              <a:t>pomůcka do 10 tis. Kč</a:t>
            </a:r>
          </a:p>
          <a:p>
            <a:pPr lvl="3"/>
            <a:r>
              <a:rPr lang="cs-CZ" dirty="0" smtClean="0"/>
              <a:t>příjem nižší než 8x životního minima, podíl osoby 10 % (nejméně 1000 Kč) – může být poskytnuto i pokud je příjem vyšší – pokud žádá o více pomůcek v této cenové skupině</a:t>
            </a:r>
          </a:p>
          <a:p>
            <a:pPr lvl="2"/>
            <a:r>
              <a:rPr lang="cs-CZ" dirty="0" smtClean="0"/>
              <a:t>pomůcky dražší než 10 tis. Kč</a:t>
            </a:r>
          </a:p>
          <a:p>
            <a:pPr lvl="3"/>
            <a:r>
              <a:rPr lang="cs-CZ" dirty="0" smtClean="0"/>
              <a:t>pro všechny, ale spoluúčast je 10 %...pokud nemá osoba dostatek prostředků, může ÚP určit nižší míru spoluúčasti – min. ale 1000 Kč</a:t>
            </a:r>
          </a:p>
          <a:p>
            <a:pPr lvl="2"/>
            <a:r>
              <a:rPr lang="cs-CZ" dirty="0" smtClean="0"/>
              <a:t>motorové vozidlo</a:t>
            </a:r>
          </a:p>
          <a:p>
            <a:pPr lvl="3"/>
            <a:r>
              <a:rPr lang="cs-CZ" dirty="0"/>
              <a:t>m</a:t>
            </a:r>
            <a:r>
              <a:rPr lang="cs-CZ" dirty="0" smtClean="0"/>
              <a:t>in. 100 tis. max. 200 tis. Kč – podle výše příjmů</a:t>
            </a:r>
          </a:p>
          <a:p>
            <a:pPr lvl="1"/>
            <a:r>
              <a:rPr lang="cs-CZ" dirty="0" smtClean="0"/>
              <a:t>Limity</a:t>
            </a:r>
          </a:p>
          <a:p>
            <a:pPr lvl="2"/>
            <a:r>
              <a:rPr lang="cs-CZ" dirty="0" smtClean="0"/>
              <a:t>maximální výše 350 tis. Kč (schodišťová plošina až 400 tis.)</a:t>
            </a:r>
          </a:p>
          <a:p>
            <a:pPr lvl="2"/>
            <a:r>
              <a:rPr lang="cs-CZ" dirty="0" smtClean="0"/>
              <a:t>součet vyplacených příspěvků nesmí v 60 kalendářních měsících po sobě jdoucích přesáhnout částku 800 tis. Kč</a:t>
            </a:r>
          </a:p>
        </p:txBody>
      </p:sp>
    </p:spTree>
    <p:extLst>
      <p:ext uri="{BB962C8B-B14F-4D97-AF65-F5344CB8AC3E}">
        <p14:creationId xmlns:p14="http://schemas.microsoft.com/office/powerpoint/2010/main" val="274299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Dávky a příspěvky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12568"/>
          </a:xfrm>
        </p:spPr>
        <p:txBody>
          <a:bodyPr>
            <a:normAutofit/>
          </a:bodyPr>
          <a:lstStyle/>
          <a:p>
            <a:r>
              <a:rPr lang="cs-CZ" u="sng" dirty="0" smtClean="0"/>
              <a:t>Výpůjčka zvláštní pomůcky</a:t>
            </a:r>
          </a:p>
          <a:p>
            <a:pPr lvl="1"/>
            <a:r>
              <a:rPr lang="cs-CZ" dirty="0" smtClean="0"/>
              <a:t>stropní zvedací systém</a:t>
            </a:r>
          </a:p>
          <a:p>
            <a:pPr lvl="1"/>
            <a:r>
              <a:rPr lang="cs-CZ" dirty="0" smtClean="0"/>
              <a:t>schodišťová plošina</a:t>
            </a:r>
          </a:p>
          <a:p>
            <a:pPr lvl="1"/>
            <a:r>
              <a:rPr lang="cs-CZ" dirty="0" err="1" smtClean="0"/>
              <a:t>schodolez</a:t>
            </a:r>
            <a:endParaRPr lang="cs-CZ" dirty="0" smtClean="0"/>
          </a:p>
          <a:p>
            <a:pPr marL="457200" lvl="1" indent="0">
              <a:buNone/>
            </a:pPr>
            <a:endParaRPr lang="cs-CZ" dirty="0" smtClean="0"/>
          </a:p>
          <a:p>
            <a:pPr lvl="1"/>
            <a:r>
              <a:rPr lang="cs-CZ" dirty="0" smtClean="0"/>
              <a:t>osobě starší 3 let, která má těžkou vadu nosného nebo pohybového ústrojí uvedenou v příloze k zákonu, a to na její žádost</a:t>
            </a:r>
          </a:p>
          <a:p>
            <a:pPr>
              <a:buNone/>
            </a:pPr>
            <a:endParaRPr lang="cs-CZ" dirty="0" smtClean="0"/>
          </a:p>
          <a:p>
            <a:pPr lvl="1"/>
            <a:r>
              <a:rPr lang="cs-CZ" dirty="0" smtClean="0"/>
              <a:t>smlouva o výpůjčce</a:t>
            </a:r>
          </a:p>
          <a:p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val="244827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Dávky a příspěvky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txBody>
          <a:bodyPr>
            <a:normAutofit/>
          </a:bodyPr>
          <a:lstStyle/>
          <a:p>
            <a:r>
              <a:rPr lang="cs-CZ" u="sng" dirty="0" smtClean="0"/>
              <a:t>Průkaz osoby se zdravotním postižením</a:t>
            </a:r>
          </a:p>
          <a:p>
            <a:pPr lvl="1"/>
            <a:r>
              <a:rPr lang="cs-CZ" dirty="0" smtClean="0"/>
              <a:t>2 způsoby přiznání </a:t>
            </a:r>
          </a:p>
          <a:p>
            <a:pPr lvl="2"/>
            <a:r>
              <a:rPr lang="cs-CZ" dirty="0" smtClean="0"/>
              <a:t>automatické s příspěvkem na péči či příspěvkem na mobilitu</a:t>
            </a:r>
          </a:p>
          <a:p>
            <a:pPr lvl="2"/>
            <a:r>
              <a:rPr lang="cs-CZ" dirty="0" smtClean="0"/>
              <a:t>samostatné – žádost na ÚP</a:t>
            </a:r>
          </a:p>
          <a:p>
            <a:pPr marL="0" indent="0">
              <a:buNone/>
            </a:pPr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val="574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Dávky a příspěvky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 fontScale="62500" lnSpcReduction="20000"/>
          </a:bodyPr>
          <a:lstStyle/>
          <a:p>
            <a:r>
              <a:rPr lang="cs-CZ" u="sng" dirty="0" smtClean="0"/>
              <a:t>Průkaz osoby se zdravotním postižením</a:t>
            </a:r>
          </a:p>
          <a:p>
            <a:pPr lvl="1"/>
            <a:r>
              <a:rPr lang="cs-CZ" dirty="0" smtClean="0"/>
              <a:t>průkaz TP </a:t>
            </a:r>
            <a:endParaRPr lang="cs-CZ" dirty="0" smtClean="0"/>
          </a:p>
          <a:p>
            <a:pPr lvl="2"/>
            <a:r>
              <a:rPr lang="cs-CZ" dirty="0" smtClean="0"/>
              <a:t>osoba </a:t>
            </a:r>
            <a:r>
              <a:rPr lang="cs-CZ" dirty="0"/>
              <a:t>se středně těžkým funkčním postižením pohyblivosti nebo orientace, včetně osob s poruchou autistického spektra. Středně těžkým funkčním postižením pohyblivosti se rozumí stav, kdy osoba je při dlouhodobě nepříznivém zdravotním stavu schopna samostatné pohyblivosti v domácím prostředí, v exteriéru je schopna chůze se sníženým dosahem a má problémy při chůzi okolo překážek a na nerovném terénu. Středně těžkým funkčním postižením orientace se rozumí stav, kdy osoba je při dlouhodobě nepříznivém zdravotním stavu schopna spolehlivé orientace v domácím prostředí a zhoršenou schopnost orientace má jen v exteriéru.</a:t>
            </a:r>
            <a:endParaRPr lang="cs-CZ" dirty="0" smtClean="0"/>
          </a:p>
          <a:p>
            <a:pPr lvl="1"/>
            <a:r>
              <a:rPr lang="cs-CZ" dirty="0" smtClean="0"/>
              <a:t>průkaz ZTP</a:t>
            </a:r>
          </a:p>
          <a:p>
            <a:pPr lvl="2"/>
            <a:r>
              <a:rPr lang="cs-CZ" dirty="0" smtClean="0"/>
              <a:t>osoba </a:t>
            </a:r>
            <a:r>
              <a:rPr lang="cs-CZ" dirty="0"/>
              <a:t>s těžkým funkčním postižením pohyblivosti nebo orientace, včetně osob s poruchou autistického spektra. Těžkým funkčním postižením pohyblivosti se rozumí stav, kdy osoba je při dlouhodobě nepříznivém zdravotním stavu schopna samostatné pohyblivosti v domácím prostředí a v exteriéru je schopna chůze se značnými obtížemi a jen na krátké vzdálenosti. Těžkým funkčním postižením orientace se rozumí stav, kdy osoba je při dlouhodobě nepříznivém zdravotním stavu schopna spolehlivé orientace v domácím prostředí a v exteriéru má značné obtíže.</a:t>
            </a:r>
            <a:endParaRPr lang="cs-CZ" dirty="0" smtClean="0"/>
          </a:p>
          <a:p>
            <a:pPr lvl="1"/>
            <a:r>
              <a:rPr lang="cs-CZ" dirty="0" smtClean="0"/>
              <a:t>průkaz </a:t>
            </a:r>
            <a:r>
              <a:rPr lang="cs-CZ" dirty="0" smtClean="0"/>
              <a:t>ZTP/P</a:t>
            </a:r>
          </a:p>
          <a:p>
            <a:pPr lvl="2"/>
            <a:r>
              <a:rPr lang="cs-CZ" dirty="0" smtClean="0"/>
              <a:t>osoba </a:t>
            </a:r>
            <a:r>
              <a:rPr lang="cs-CZ" dirty="0"/>
              <a:t>se zvlášť těžkým funkčním postižením nebo úplným postižením pohyblivosti nebo orientace s potřebou průvodce, včetně osob s poruchou autistického spektra. Zvlášť těžkým funkčním postižením pohyblivosti a úplným postižením pohyblivosti se rozumí stav, kdy osoba je při dlouhodobě nepříznivém zdravotním stavu schopna chůze v domácím prostředí se značnými obtížemi, popřípadě není schopna chůze, v exteriéru není schopna samostatné chůze a pohyb je možný zpravidla jen na invalidním vozíku. Zvlášť těžkým funkčním postižením orientace a úplným postižením orientace se rozumí stav, kdy osoba při dlouhodobě nepříznivém zdravotním stavu není schopna samostatné orientace v exteriéru.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029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Dávky a příspěvky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62500" lnSpcReduction="20000"/>
          </a:bodyPr>
          <a:lstStyle/>
          <a:p>
            <a:r>
              <a:rPr lang="cs-CZ" u="sng" dirty="0" smtClean="0"/>
              <a:t>Nároky držitelů průkazu TP, ZTP a ZTP/P</a:t>
            </a:r>
          </a:p>
          <a:p>
            <a:pPr lvl="1"/>
            <a:r>
              <a:rPr lang="cs-CZ" dirty="0" smtClean="0"/>
              <a:t>Průkaz TP</a:t>
            </a:r>
          </a:p>
          <a:p>
            <a:pPr lvl="2"/>
            <a:r>
              <a:rPr lang="cs-CZ" dirty="0"/>
              <a:t>vyhrazené místo k sedění ve veřejných dopravních prostředcích pro pravidelnou hromadnou dopravu osob, s výjimkou dopravních prostředků, v nichž je místo k sedění vázáno na zakoupení místenky,</a:t>
            </a:r>
          </a:p>
          <a:p>
            <a:pPr lvl="2"/>
            <a:r>
              <a:rPr lang="cs-CZ" dirty="0"/>
              <a:t>přednost při osobním projednávání své záležitosti, vyžaduje-li toto jednání delší čekání, zejména stání; za osobní projednávání záležitostí se nepovažuje nákup v obchodech ani obstarávání placených služeb ani ošetření a vyšetření ve zdravotnických zařízeních.</a:t>
            </a:r>
          </a:p>
          <a:p>
            <a:pPr lvl="1"/>
            <a:r>
              <a:rPr lang="cs-CZ" dirty="0" smtClean="0"/>
              <a:t>Průkaz </a:t>
            </a:r>
            <a:r>
              <a:rPr lang="cs-CZ" dirty="0" smtClean="0"/>
              <a:t>ZTP</a:t>
            </a:r>
          </a:p>
          <a:p>
            <a:pPr lvl="2"/>
            <a:r>
              <a:rPr lang="cs-CZ" dirty="0" smtClean="0"/>
              <a:t>předchozí</a:t>
            </a:r>
          </a:p>
          <a:p>
            <a:pPr lvl="2"/>
            <a:r>
              <a:rPr lang="cs-CZ" dirty="0" smtClean="0"/>
              <a:t>bezplatná doprava – MHD - tramvaje, trolejbusy, autobusy, metro,</a:t>
            </a:r>
          </a:p>
          <a:p>
            <a:pPr lvl="2"/>
            <a:r>
              <a:rPr lang="cs-CZ" dirty="0" smtClean="0"/>
              <a:t>sleva 75 % jízdného ve druhé vozové třídě osobního vlaku a rychlíku ve vnitrostátní přepravě a 75 % sleva v pravidelných vnitrostátních spojích autobusové dopravy,</a:t>
            </a:r>
          </a:p>
          <a:p>
            <a:pPr lvl="1"/>
            <a:r>
              <a:rPr lang="cs-CZ" dirty="0" smtClean="0"/>
              <a:t>Průkaz ZTP/P</a:t>
            </a:r>
          </a:p>
          <a:p>
            <a:pPr lvl="2"/>
            <a:r>
              <a:rPr lang="cs-CZ" dirty="0" smtClean="0"/>
              <a:t>výhody průkazu TP a ZTP</a:t>
            </a:r>
          </a:p>
          <a:p>
            <a:pPr lvl="2"/>
            <a:r>
              <a:rPr lang="cs-CZ" dirty="0" smtClean="0"/>
              <a:t>bezplatná doprava průvodce,</a:t>
            </a:r>
          </a:p>
          <a:p>
            <a:pPr lvl="2"/>
            <a:r>
              <a:rPr lang="cs-CZ" dirty="0" smtClean="0"/>
              <a:t>u úplně nebo prakticky nevidomých - bezplatná přeprava vodícího psa, pokud je nedoprovází průvodce</a:t>
            </a:r>
          </a:p>
          <a:p>
            <a:endParaRPr lang="cs-CZ" dirty="0" smtClean="0"/>
          </a:p>
          <a:p>
            <a:pPr lvl="1"/>
            <a:r>
              <a:rPr lang="cs-CZ" dirty="0" smtClean="0"/>
              <a:t>Průkaz ZTP a ZTP/P – může být poskytnuta sleva poloviny vstupného  na kulturní a sportovní akce</a:t>
            </a:r>
          </a:p>
          <a:p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val="354088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Zaměstnávání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zákon č. 435/2004 Sb., o zaměstnanosti, v aktuálním znění</a:t>
            </a:r>
          </a:p>
          <a:p>
            <a:r>
              <a:rPr lang="cs-CZ" dirty="0" smtClean="0"/>
              <a:t>na trhu práce zvýšenou </a:t>
            </a:r>
            <a:r>
              <a:rPr lang="cs-CZ" dirty="0" smtClean="0"/>
              <a:t>ochranu (invalidita 1.+2. stupně, invalidita 3.stupně, </a:t>
            </a:r>
            <a:r>
              <a:rPr lang="cs-CZ" smtClean="0"/>
              <a:t>zdravotně znevýhodnění)</a:t>
            </a:r>
            <a:endParaRPr lang="cs-CZ" dirty="0" smtClean="0"/>
          </a:p>
          <a:p>
            <a:pPr lvl="1"/>
            <a:r>
              <a:rPr lang="cs-CZ" dirty="0" smtClean="0"/>
              <a:t>zaměstnavatelé zaměstnávající více než 25 pracovníků </a:t>
            </a:r>
            <a:endParaRPr lang="cs-CZ" dirty="0"/>
          </a:p>
          <a:p>
            <a:pPr lvl="2"/>
            <a:r>
              <a:rPr lang="cs-CZ" dirty="0" smtClean="0"/>
              <a:t>musí zaměstnávat 4 % občanů se zdravotním postižením</a:t>
            </a:r>
          </a:p>
          <a:p>
            <a:pPr lvl="2"/>
            <a:r>
              <a:rPr lang="cs-CZ" dirty="0" smtClean="0"/>
              <a:t>odvod do státního rozpočtu</a:t>
            </a:r>
          </a:p>
          <a:p>
            <a:pPr lvl="2"/>
            <a:r>
              <a:rPr lang="cs-CZ" dirty="0"/>
              <a:t>odebíráním výrobků či služeb od zaměstnavatelů, kteří uzavřeli s Úřadem práce dohodu o uznání </a:t>
            </a:r>
            <a:r>
              <a:rPr lang="cs-CZ" dirty="0" smtClean="0"/>
              <a:t>zaměstnavatele (50% zaměstnanců se ZP) </a:t>
            </a:r>
            <a:r>
              <a:rPr lang="cs-CZ" dirty="0"/>
              <a:t>nebo zadáním zakázek těmto zaměstnavatelům / odebíráním výrobků či služeb od osob se zdravotním postižením, které jsou OSVČ a nezaměstnávají žádné zaměstnance / zadáváním zakázek těmto osobám</a:t>
            </a:r>
            <a:endParaRPr lang="cs-CZ" dirty="0" smtClean="0"/>
          </a:p>
          <a:p>
            <a:r>
              <a:rPr lang="cs-CZ" dirty="0" smtClean="0"/>
              <a:t>pracovní rehabilitace, příprava na práci a specializované rekvalifikační kurzy - činnosti vedoucí k nalezení, zapracování a následnému udržení pracovního místa</a:t>
            </a:r>
          </a:p>
          <a:p>
            <a:r>
              <a:rPr lang="cs-CZ" dirty="0" smtClean="0"/>
              <a:t>zaměstnavatelé, </a:t>
            </a:r>
            <a:r>
              <a:rPr lang="cs-CZ" dirty="0"/>
              <a:t>kteří zaměstnávají více než 50 % osob se zdravotním postižením z celkového počtu svých zaměstnanců a se kterými Úřad práce uzavřel písemnou dohodu o jejich uznání za zaměstnavatele na chráněném trhu práce</a:t>
            </a:r>
            <a:endParaRPr lang="cs-CZ" dirty="0" smtClean="0"/>
          </a:p>
          <a:p>
            <a:r>
              <a:rPr lang="cs-CZ" dirty="0" smtClean="0"/>
              <a:t>pracovní místo pro osobu se zdravotním postižením</a:t>
            </a:r>
          </a:p>
          <a:p>
            <a:pPr lvl="1"/>
            <a:r>
              <a:rPr lang="cs-CZ" dirty="0"/>
              <a:t>pracovní místo, které zaměstnavatel zřídil pro osobu se zdravotním postižením na základě písemné dohody uzavřené s Úřadem </a:t>
            </a:r>
            <a:r>
              <a:rPr lang="cs-CZ" dirty="0" smtClean="0"/>
              <a:t>práce</a:t>
            </a:r>
          </a:p>
          <a:p>
            <a:pPr lvl="1"/>
            <a:r>
              <a:rPr lang="pl-PL" dirty="0"/>
              <a:t>obsazeno po dobu 3 </a:t>
            </a:r>
            <a:r>
              <a:rPr lang="pl-PL" dirty="0" smtClean="0"/>
              <a:t>let</a:t>
            </a:r>
          </a:p>
          <a:p>
            <a:pPr marL="457200" lvl="1" indent="0">
              <a:buNone/>
            </a:pPr>
            <a:endParaRPr lang="cs-CZ" strike="sngStrike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725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8538"/>
          </a:xfrm>
        </p:spPr>
        <p:txBody>
          <a:bodyPr/>
          <a:lstStyle/>
          <a:p>
            <a:r>
              <a:rPr lang="cs-CZ" dirty="0" smtClean="0"/>
              <a:t>Školství (viz okruhy č. </a:t>
            </a:r>
            <a:r>
              <a:rPr lang="cs-CZ" smtClean="0"/>
              <a:t>7 a č.8)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177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Sociální</a:t>
            </a:r>
            <a:r>
              <a:rPr lang="cs-CZ" dirty="0" smtClean="0"/>
              <a:t> (MPSV)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cs-CZ" dirty="0"/>
              <a:t>sociální služby – příspěvek na péči (108/2006 Sb</a:t>
            </a:r>
            <a:r>
              <a:rPr lang="cs-CZ" dirty="0" smtClean="0"/>
              <a:t>.)</a:t>
            </a:r>
          </a:p>
          <a:p>
            <a:pPr lvl="1"/>
            <a:r>
              <a:rPr lang="cs-CZ" dirty="0" smtClean="0"/>
              <a:t>dávky a příspěvky</a:t>
            </a:r>
          </a:p>
          <a:p>
            <a:pPr lvl="2"/>
            <a:r>
              <a:rPr lang="cs-CZ" dirty="0" smtClean="0"/>
              <a:t>invalidní důchod (zákon č. 155/1995 Sb.; 3 stupně invalidity)</a:t>
            </a:r>
          </a:p>
          <a:p>
            <a:pPr lvl="2"/>
            <a:r>
              <a:rPr lang="cs-CZ" dirty="0" smtClean="0"/>
              <a:t>dávky pro osoby se zdravotním postižením (zákon č. 329/2011 Sb.)</a:t>
            </a:r>
          </a:p>
          <a:p>
            <a:pPr lvl="3"/>
            <a:r>
              <a:rPr lang="cs-CZ" dirty="0" smtClean="0"/>
              <a:t>příspěvek na mobilitu</a:t>
            </a:r>
          </a:p>
          <a:p>
            <a:pPr lvl="3"/>
            <a:r>
              <a:rPr lang="cs-CZ" dirty="0" smtClean="0"/>
              <a:t>příspěvek na zvláštní pomůcku</a:t>
            </a:r>
          </a:p>
          <a:p>
            <a:pPr lvl="3"/>
            <a:r>
              <a:rPr lang="cs-CZ" dirty="0"/>
              <a:t>v</a:t>
            </a:r>
            <a:r>
              <a:rPr lang="cs-CZ" dirty="0" smtClean="0"/>
              <a:t>ýpůjčka zvláštní pomůcky</a:t>
            </a:r>
          </a:p>
          <a:p>
            <a:pPr lvl="3"/>
            <a:r>
              <a:rPr lang="cs-CZ" dirty="0" smtClean="0"/>
              <a:t>průkaz osoby se zdravotním postižením – výhody z nich vyplývající </a:t>
            </a:r>
          </a:p>
          <a:p>
            <a:pPr lvl="1"/>
            <a:r>
              <a:rPr lang="cs-CZ" dirty="0" smtClean="0"/>
              <a:t>zaměstnávání – </a:t>
            </a:r>
            <a:r>
              <a:rPr lang="cs-CZ" dirty="0"/>
              <a:t>zákon č. 435/2004 Sb., o </a:t>
            </a:r>
            <a:r>
              <a:rPr lang="cs-CZ" dirty="0" smtClean="0"/>
              <a:t>zaměstnanosti – pracovní rehabilitace, chráněné pracovní místo, zaměstnavatelé s více než 25 pracovníky – povinný podíl</a:t>
            </a:r>
          </a:p>
        </p:txBody>
      </p:sp>
    </p:spTree>
    <p:extLst>
      <p:ext uri="{BB962C8B-B14F-4D97-AF65-F5344CB8AC3E}">
        <p14:creationId xmlns:p14="http://schemas.microsoft.com/office/powerpoint/2010/main" val="238381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Školský</a:t>
            </a:r>
            <a:r>
              <a:rPr lang="cs-CZ" dirty="0" smtClean="0"/>
              <a:t> (MŠMT)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363272" cy="4353347"/>
          </a:xfrm>
        </p:spPr>
        <p:txBody>
          <a:bodyPr/>
          <a:lstStyle/>
          <a:p>
            <a:pPr lvl="1"/>
            <a:r>
              <a:rPr lang="cs-CZ" dirty="0" smtClean="0"/>
              <a:t>výchova a vzdělávání – běžné školy </a:t>
            </a:r>
            <a:r>
              <a:rPr lang="cs-CZ" dirty="0" smtClean="0"/>
              <a:t>(</a:t>
            </a:r>
            <a:r>
              <a:rPr lang="cs-CZ" dirty="0" smtClean="0"/>
              <a:t>společné vzdělávání</a:t>
            </a:r>
            <a:r>
              <a:rPr lang="cs-CZ" dirty="0" smtClean="0"/>
              <a:t>) </a:t>
            </a:r>
            <a:r>
              <a:rPr lang="cs-CZ" dirty="0" smtClean="0"/>
              <a:t>x speciální školství (561/2004 Sb. v aktuálním znění, 27/2016 Sb. v aktuálním znění)</a:t>
            </a:r>
          </a:p>
          <a:p>
            <a:pPr lvl="1"/>
            <a:r>
              <a:rPr lang="cs-CZ" dirty="0" smtClean="0"/>
              <a:t>poradenství – instituce poskytující poradenství, poradenství ve školách (72/2005 Sb. v aktuálním znění)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014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</p:spPr>
        <p:txBody>
          <a:bodyPr/>
          <a:lstStyle/>
          <a:p>
            <a:r>
              <a:rPr lang="cs-CZ" dirty="0" smtClean="0"/>
              <a:t>Zdravotnictví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79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dětské domovy pro děti do 3 let/dětská centra</a:t>
            </a:r>
          </a:p>
          <a:p>
            <a:r>
              <a:rPr lang="cs-CZ" dirty="0"/>
              <a:t>léčebny</a:t>
            </a:r>
          </a:p>
          <a:p>
            <a:r>
              <a:rPr lang="cs-CZ" dirty="0"/>
              <a:t>ozdravovny</a:t>
            </a:r>
          </a:p>
          <a:p>
            <a:r>
              <a:rPr lang="cs-CZ" dirty="0"/>
              <a:t>nemocnice</a:t>
            </a:r>
          </a:p>
          <a:p>
            <a:r>
              <a:rPr lang="cs-CZ" dirty="0"/>
              <a:t>polikliniky,…</a:t>
            </a:r>
          </a:p>
          <a:p>
            <a:r>
              <a:rPr lang="cs-CZ" dirty="0"/>
              <a:t>lázeňská zařízení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zdravotnická zařízení ústavní péče (</a:t>
            </a:r>
            <a:r>
              <a:rPr lang="cs-CZ" dirty="0" smtClean="0"/>
              <a:t>diagnostické ústavy, </a:t>
            </a:r>
            <a:r>
              <a:rPr lang="cs-CZ" dirty="0"/>
              <a:t>rehabilitační </a:t>
            </a:r>
            <a:r>
              <a:rPr lang="cs-CZ" dirty="0" smtClean="0"/>
              <a:t>ústavy, léčebny dlouhodobě nemocných,…)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177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Pomůcky v systému zdravotního pojištění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tzv. zdravotnické prostředky</a:t>
            </a:r>
          </a:p>
          <a:p>
            <a:pPr lvl="1"/>
            <a:r>
              <a:rPr lang="cs-CZ" dirty="0" smtClean="0"/>
              <a:t>zákon č. 123/2000 Sb., o zdravotnických prostředcích</a:t>
            </a:r>
          </a:p>
          <a:p>
            <a:pPr lvl="1"/>
            <a:r>
              <a:rPr lang="cs-CZ" dirty="0" smtClean="0"/>
              <a:t>předepisuje je odborný lékař na poukaz</a:t>
            </a:r>
          </a:p>
          <a:p>
            <a:pPr lvl="1"/>
            <a:r>
              <a:rPr lang="cs-CZ" dirty="0" smtClean="0"/>
              <a:t>pravidla předepisování a přidělování jsou daná platnou Metodikou k Číselníku VZP (dostupná zde: </a:t>
            </a:r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www.vzp.cz/poskytovatele/</a:t>
            </a:r>
            <a:r>
              <a:rPr lang="cs-CZ" dirty="0" err="1" smtClean="0">
                <a:hlinkClick r:id="rId2"/>
              </a:rPr>
              <a:t>ciselniky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zdravotnicke</a:t>
            </a:r>
            <a:r>
              <a:rPr lang="cs-CZ" dirty="0" smtClean="0">
                <a:hlinkClick r:id="rId2"/>
              </a:rPr>
              <a:t>-prostředky</a:t>
            </a:r>
            <a:r>
              <a:rPr lang="cs-CZ" dirty="0" smtClean="0"/>
              <a:t>)</a:t>
            </a:r>
          </a:p>
          <a:p>
            <a:pPr lvl="2"/>
            <a:r>
              <a:rPr lang="cs-CZ" dirty="0" smtClean="0"/>
              <a:t>řídí se jím všichni předepisující lékaři</a:t>
            </a:r>
          </a:p>
          <a:p>
            <a:pPr lvl="2"/>
            <a:r>
              <a:rPr lang="cs-CZ" dirty="0" smtClean="0"/>
              <a:t>závazný pro všechny zdravotní pojišťovny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215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Pomůcky v systému zdravotního pojištění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2" cy="5256584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SKUPINA 01 – ZP KRYCÍ </a:t>
            </a:r>
            <a:endParaRPr lang="cs-CZ" dirty="0" smtClean="0"/>
          </a:p>
          <a:p>
            <a:r>
              <a:rPr lang="cs-CZ" dirty="0" smtClean="0"/>
              <a:t>SKUPINA </a:t>
            </a:r>
            <a:r>
              <a:rPr lang="cs-CZ" dirty="0"/>
              <a:t>02 – ZP PRO INKONTINENTNÍ </a:t>
            </a:r>
            <a:r>
              <a:rPr lang="cs-CZ" dirty="0" smtClean="0"/>
              <a:t>PACIENTY</a:t>
            </a:r>
          </a:p>
          <a:p>
            <a:r>
              <a:rPr lang="cs-CZ" dirty="0" smtClean="0"/>
              <a:t>SKUPINA </a:t>
            </a:r>
            <a:r>
              <a:rPr lang="cs-CZ" dirty="0"/>
              <a:t>03 – ZP PRO PACIENTY SE </a:t>
            </a:r>
            <a:r>
              <a:rPr lang="cs-CZ" dirty="0" smtClean="0"/>
              <a:t>STOMIÍ</a:t>
            </a:r>
          </a:p>
          <a:p>
            <a:r>
              <a:rPr lang="cs-CZ" dirty="0" smtClean="0"/>
              <a:t>SKUPINA </a:t>
            </a:r>
            <a:r>
              <a:rPr lang="cs-CZ" dirty="0"/>
              <a:t>04 – ZP ORTOPEDICKO PROTETICKÉ A ORTOPEDICKÁ OBUV </a:t>
            </a:r>
            <a:endParaRPr lang="cs-CZ" dirty="0" smtClean="0"/>
          </a:p>
          <a:p>
            <a:r>
              <a:rPr lang="cs-CZ" dirty="0" smtClean="0"/>
              <a:t>SKUPINA </a:t>
            </a:r>
            <a:r>
              <a:rPr lang="cs-CZ" dirty="0"/>
              <a:t>24 – ZP ORTOPEDICKO PROTETICKÉ – INDIVIDUÁLNĚ </a:t>
            </a:r>
            <a:r>
              <a:rPr lang="cs-CZ" dirty="0" smtClean="0"/>
              <a:t>ZHOTOVENÉ</a:t>
            </a:r>
          </a:p>
          <a:p>
            <a:r>
              <a:rPr lang="cs-CZ" dirty="0" smtClean="0"/>
              <a:t>SKUPINA </a:t>
            </a:r>
            <a:r>
              <a:rPr lang="cs-CZ" dirty="0"/>
              <a:t>05 – ZP PRO PACIENTY S DIABETEM A S JINÝMI PORUCHAMI </a:t>
            </a:r>
            <a:r>
              <a:rPr lang="cs-CZ" dirty="0" smtClean="0"/>
              <a:t>METABOLISMU</a:t>
            </a:r>
          </a:p>
          <a:p>
            <a:r>
              <a:rPr lang="cs-CZ" dirty="0" smtClean="0"/>
              <a:t>SKUPINA </a:t>
            </a:r>
            <a:r>
              <a:rPr lang="cs-CZ" dirty="0"/>
              <a:t>06 – ZP PRO KOMPRESIVNÍ </a:t>
            </a:r>
            <a:r>
              <a:rPr lang="cs-CZ" dirty="0" smtClean="0"/>
              <a:t>TERAPII</a:t>
            </a:r>
          </a:p>
          <a:p>
            <a:r>
              <a:rPr lang="cs-CZ" dirty="0" smtClean="0"/>
              <a:t>SKUPINA </a:t>
            </a:r>
            <a:r>
              <a:rPr lang="cs-CZ" dirty="0"/>
              <a:t>26 – ZP PRO KOMPRESNÍ TERAPII – INDIVIDUÁLNĚ </a:t>
            </a:r>
            <a:r>
              <a:rPr lang="cs-CZ" dirty="0" smtClean="0"/>
              <a:t>ZHOTOVENÉ</a:t>
            </a:r>
          </a:p>
          <a:p>
            <a:r>
              <a:rPr lang="cs-CZ" dirty="0" smtClean="0"/>
              <a:t>SKUPINA </a:t>
            </a:r>
            <a:r>
              <a:rPr lang="cs-CZ" dirty="0"/>
              <a:t>07 – ZP PRO PACIENTY S PORUCHOU </a:t>
            </a:r>
            <a:r>
              <a:rPr lang="cs-CZ" dirty="0" smtClean="0"/>
              <a:t>MOBILITY</a:t>
            </a:r>
          </a:p>
          <a:p>
            <a:r>
              <a:rPr lang="cs-CZ" dirty="0" smtClean="0"/>
              <a:t>SKUPINA </a:t>
            </a:r>
            <a:r>
              <a:rPr lang="cs-CZ" dirty="0"/>
              <a:t>08 – ZP PRO PACIENTY S PORUCHOU SLUCHU </a:t>
            </a:r>
            <a:endParaRPr lang="cs-CZ" dirty="0" smtClean="0"/>
          </a:p>
          <a:p>
            <a:r>
              <a:rPr lang="cs-CZ" dirty="0" smtClean="0"/>
              <a:t>SKUPINA </a:t>
            </a:r>
            <a:r>
              <a:rPr lang="cs-CZ" dirty="0"/>
              <a:t>08 – PŘÍSLUŠENSTVÍ KE SLUCHADLŮM – INDIVIDUÁLNĚ </a:t>
            </a:r>
            <a:r>
              <a:rPr lang="cs-CZ" dirty="0" smtClean="0"/>
              <a:t>ZHOTOVENÉ</a:t>
            </a:r>
          </a:p>
          <a:p>
            <a:r>
              <a:rPr lang="cs-CZ" dirty="0" smtClean="0"/>
              <a:t>SKUPINA </a:t>
            </a:r>
            <a:r>
              <a:rPr lang="cs-CZ" dirty="0"/>
              <a:t>09 – ZP PRO PACIENTY S PORUCHOU </a:t>
            </a:r>
            <a:r>
              <a:rPr lang="cs-CZ" dirty="0" smtClean="0"/>
              <a:t>ZRAKU</a:t>
            </a:r>
          </a:p>
          <a:p>
            <a:r>
              <a:rPr lang="cs-CZ" dirty="0" smtClean="0"/>
              <a:t>SKUPINA </a:t>
            </a:r>
            <a:r>
              <a:rPr lang="cs-CZ" dirty="0"/>
              <a:t>09 – ZP PRO KOREKCI ZRAKU A ZP KOMPENZAČNÍ PRO ZRAKOVĚ POSTIŽENÉ – INDIVIDUÁLNĚ </a:t>
            </a:r>
            <a:r>
              <a:rPr lang="cs-CZ" dirty="0" smtClean="0"/>
              <a:t>ZHOTOVENÉ</a:t>
            </a:r>
          </a:p>
          <a:p>
            <a:r>
              <a:rPr lang="cs-CZ" dirty="0" smtClean="0"/>
              <a:t>SKUPINA </a:t>
            </a:r>
            <a:r>
              <a:rPr lang="cs-CZ" dirty="0"/>
              <a:t>10 – ZP RESPIRAČNÍ, INHALAČNÍ A PRO APLIKACI ENTERÁLNÍ </a:t>
            </a:r>
            <a:r>
              <a:rPr lang="cs-CZ" dirty="0" smtClean="0"/>
              <a:t>VÝŽIVY</a:t>
            </a:r>
          </a:p>
          <a:p>
            <a:r>
              <a:rPr lang="cs-CZ" dirty="0" smtClean="0"/>
              <a:t>SKUPINA </a:t>
            </a:r>
            <a:r>
              <a:rPr lang="cs-CZ" dirty="0"/>
              <a:t>11 – ZP </a:t>
            </a:r>
            <a:r>
              <a:rPr lang="cs-CZ" dirty="0" smtClean="0"/>
              <a:t>NEKATEGORIZOVANÉ</a:t>
            </a:r>
          </a:p>
          <a:p>
            <a:r>
              <a:rPr lang="cs-CZ" dirty="0" smtClean="0"/>
              <a:t>SKUPINA </a:t>
            </a:r>
            <a:r>
              <a:rPr lang="cs-CZ" dirty="0"/>
              <a:t>30 – OPRAVY A ÚPRAVY </a:t>
            </a:r>
            <a:r>
              <a:rPr lang="cs-CZ" dirty="0" smtClean="0"/>
              <a:t>ZP</a:t>
            </a:r>
          </a:p>
          <a:p>
            <a:endParaRPr lang="cs-CZ" dirty="0"/>
          </a:p>
          <a:p>
            <a:pPr algn="r"/>
            <a:r>
              <a:rPr lang="cs-CZ" dirty="0" smtClean="0"/>
              <a:t>Kategorizace z verze platné k 1.3.2020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142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Pomůcky v systému zdravotního pojištění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cs-CZ" dirty="0" smtClean="0"/>
              <a:t>každá skupina</a:t>
            </a:r>
          </a:p>
          <a:p>
            <a:pPr lvl="1"/>
            <a:r>
              <a:rPr lang="cs-CZ" dirty="0" smtClean="0"/>
              <a:t>specifická pravidla</a:t>
            </a:r>
          </a:p>
          <a:p>
            <a:pPr lvl="1"/>
            <a:r>
              <a:rPr lang="cs-CZ" dirty="0" smtClean="0"/>
              <a:t>určena odbornost lékaře, který jej může předepsat</a:t>
            </a:r>
          </a:p>
          <a:p>
            <a:pPr lvl="1"/>
            <a:r>
              <a:rPr lang="cs-CZ" dirty="0" smtClean="0"/>
              <a:t>číselník omezuje množství ZP, které lze předepsat</a:t>
            </a:r>
          </a:p>
          <a:p>
            <a:pPr lvl="1"/>
            <a:r>
              <a:rPr lang="cs-CZ" dirty="0" smtClean="0"/>
              <a:t>číselník omezuje frekvenci předepisování</a:t>
            </a:r>
          </a:p>
          <a:p>
            <a:pPr lvl="1"/>
            <a:r>
              <a:rPr lang="cs-CZ" dirty="0" smtClean="0"/>
              <a:t>popsány výjimky, které jsou zohledněny při předepisování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34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2012</Words>
  <Application>Microsoft Office PowerPoint</Application>
  <PresentationFormat>Předvádění na obrazovce (4:3)</PresentationFormat>
  <Paragraphs>244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2" baseType="lpstr">
      <vt:lpstr>Arial</vt:lpstr>
      <vt:lpstr>Calibri</vt:lpstr>
      <vt:lpstr>Symbol</vt:lpstr>
      <vt:lpstr>Times New Roman</vt:lpstr>
      <vt:lpstr>Motiv systému Office</vt:lpstr>
      <vt:lpstr>Systém podpory občanů s postižením – resort zdravotnictví, sociální a školství</vt:lpstr>
      <vt:lpstr>Zdravotnictví (MZ)</vt:lpstr>
      <vt:lpstr>Sociální (MPSV)</vt:lpstr>
      <vt:lpstr>Školský (MŠMT)</vt:lpstr>
      <vt:lpstr>Zdravotnictví</vt:lpstr>
      <vt:lpstr>Zařízení</vt:lpstr>
      <vt:lpstr>Pomůcky v systému zdravotního pojištění</vt:lpstr>
      <vt:lpstr>Pomůcky v systému zdravotního pojištění</vt:lpstr>
      <vt:lpstr>Pomůcky v systému zdravotního pojištění</vt:lpstr>
      <vt:lpstr>Pomůcky v systému zdravotního pojištění</vt:lpstr>
      <vt:lpstr>Pomůcky v systému zdravotního pojištění</vt:lpstr>
      <vt:lpstr>Resort sociálních věcí</vt:lpstr>
      <vt:lpstr>Sociální služby</vt:lpstr>
      <vt:lpstr>Výše příspěvku a stupeň závislosti na péči</vt:lpstr>
      <vt:lpstr>Zařízení sociálních služeb</vt:lpstr>
      <vt:lpstr>Dávky a příspěvky</vt:lpstr>
      <vt:lpstr>Dávky a příspěvky</vt:lpstr>
      <vt:lpstr>Dávky a příspěvky</vt:lpstr>
      <vt:lpstr>Dávky a příspěvky</vt:lpstr>
      <vt:lpstr>Dávky a příspěvky</vt:lpstr>
      <vt:lpstr>Dávky a příspěvky</vt:lpstr>
      <vt:lpstr>Dávky a příspěvky</vt:lpstr>
      <vt:lpstr>Dávky a příspěvky</vt:lpstr>
      <vt:lpstr>Dávky a příspěvky</vt:lpstr>
      <vt:lpstr>Dávky a příspěvky</vt:lpstr>
      <vt:lpstr>Zaměstnávání</vt:lpstr>
      <vt:lpstr>Školství (viz okruhy č. 7 a č.8)</vt:lpstr>
    </vt:vector>
  </TitlesOfParts>
  <Company>PdF UP Olomouc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Systém podpory občanů s postižením – resort zdravotnictví, sociální a školství</dc:title>
  <dc:creator>Jeřábková Kateřina</dc:creator>
  <cp:lastModifiedBy>uzivatel</cp:lastModifiedBy>
  <cp:revision>40</cp:revision>
  <dcterms:created xsi:type="dcterms:W3CDTF">2015-10-13T10:48:28Z</dcterms:created>
  <dcterms:modified xsi:type="dcterms:W3CDTF">2020-03-25T22:00:32Z</dcterms:modified>
</cp:coreProperties>
</file>