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řábková Kateřina" initials="JK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0-03-30T11:06:30.082" idx="2">
    <p:pos x="4108" y="2977"/>
    <p:text>Matějček (2002, s.84 – 90) zformuloval pět hlavních psychických potřeb dítěte, k naplňování kterých dochází v prostředí rodiny.
V prvé řadě jde o potřebu přívodu podnětů v přiměřeném množství a variabilitě. Dítě potřebuje být podněcované, stimulované voblasti zrakové, sluchové, hmatové, atd. Nejpřirozenějším zdrojem smyslové stimulace je každodenní tělesný, zrakový a řečový kontakt s dítětem: Důležité je, aby podněty odrážely určitou pravidelnost a srozumitelný systém, který je zprostředkovaný nejčastěji matkou. Souvisí to s potřebou porozumět světu, aby se dítě do něj mohlo začlenit. Dítě potřebuje okolo sebe nejen rozličné hračky, pěkné prostředí, ale hlavně lidi, kteří se s ním mazlí, laskají, usmívají se. Všechny tyto podněty působí kladně na jeho celkový vývoj. Jejich nedostatek nebo jednostrannost vývoj dítěte narušují a zpomalují.
Potřeby na druhé úrovni navazují na předcházející úroveň. Dítě potřebuje mít okolo sebe smysluplný svět, tj. stálost věcného a sociálního prostředí, které dítě prostřednictvím matky poznává a orientuje se v něm. Děti již v kojeneckém věku projevují radost, když ve svém prostředí objeví nějaký systém, nějakou pravidelnost, kterou mohou vlastní činností ovlivnit. Dítě se aktivně zmocňuje světa a úspěchy ho podněcují k dalším aktivitám. Změny prostředí, hlavně sociálního např. při přechodu do ústavního prostředí dítě traumatizují, protože ztrácí všechno, co už chápalo. Jeho vývin se může přechodně vrátit na nižší úroveň, dochází k přechodné regresi.
Třetí úroveň psychických potřeb zahrnuje citové, emocionální potřeby. Jde především o potřebu trvalého kladného vztahu k mateřské osobě (nemusí to být biologická matka), dále potřeba kladného opětovaného vztahu k ostatním členům rodiny, později k vrstevníkům, což se obzvláště projevuje věku a v pubertě. Dále je to potřeba důvěrných vztahů mezi chlapci a děvčaty, potřeba životního partnera a u většiny lidí v dospělosti potřeba mít děti, svoje potomstvo.
Čtvrtá, tj. sociální úroveň úzce souvisí s citovou. Dítě si v interakci s okolím postupně uvědomuje svoje „JÁ“, vytváří si svoje sebevědomí, sebepřijetí, svoji identitu, kterou dotváří v období dospívání. Každý má potřebu být přijímaný a někam patřit – do rodiny, do skupiny kamarádů, do pracovního, zájmového, duchovního a dalších společenstev a mít tam přijatelnou roli a pozici.
Velmi důležitou potřebou se jeví společné sdílení otevřené budoucnosti. Tuto společnou budoucnost má dítě právě v rodině. Je to potřeba tak důležitá, že někdy bývá uváděna jako samostatná pátá úroveň v rámci psychických potřeb.
</p:text>
  </p:cm>
  <p:cm authorId="0" dt="2020-03-30T11:11:03.867" idx="3">
    <p:pos x="4140" y="3370"/>
    <p:text>více viz materiál Michalík_rodina_faze_prijeti</p:tex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DD7B9-8951-4461-BAEF-CC3D39E6DA18}" type="datetimeFigureOut">
              <a:rPr lang="cs-CZ" smtClean="0"/>
              <a:t>30.3.2020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C8D91-7D75-45F2-AF30-51D9C211C6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2626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DD7B9-8951-4461-BAEF-CC3D39E6DA18}" type="datetimeFigureOut">
              <a:rPr lang="cs-CZ" smtClean="0"/>
              <a:t>30.3.2020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C8D91-7D75-45F2-AF30-51D9C211C6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3899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DD7B9-8951-4461-BAEF-CC3D39E6DA18}" type="datetimeFigureOut">
              <a:rPr lang="cs-CZ" smtClean="0"/>
              <a:t>30.3.2020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C8D91-7D75-45F2-AF30-51D9C211C6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7098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DD7B9-8951-4461-BAEF-CC3D39E6DA18}" type="datetimeFigureOut">
              <a:rPr lang="cs-CZ" smtClean="0"/>
              <a:t>30.3.2020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C8D91-7D75-45F2-AF30-51D9C211C6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898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DD7B9-8951-4461-BAEF-CC3D39E6DA18}" type="datetimeFigureOut">
              <a:rPr lang="cs-CZ" smtClean="0"/>
              <a:t>30.3.2020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C8D91-7D75-45F2-AF30-51D9C211C6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0958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DD7B9-8951-4461-BAEF-CC3D39E6DA18}" type="datetimeFigureOut">
              <a:rPr lang="cs-CZ" smtClean="0"/>
              <a:t>30.3.2020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C8D91-7D75-45F2-AF30-51D9C211C6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139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DD7B9-8951-4461-BAEF-CC3D39E6DA18}" type="datetimeFigureOut">
              <a:rPr lang="cs-CZ" smtClean="0"/>
              <a:t>30.3.2020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C8D91-7D75-45F2-AF30-51D9C211C6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8981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DD7B9-8951-4461-BAEF-CC3D39E6DA18}" type="datetimeFigureOut">
              <a:rPr lang="cs-CZ" smtClean="0"/>
              <a:t>30.3.2020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C8D91-7D75-45F2-AF30-51D9C211C6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19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DD7B9-8951-4461-BAEF-CC3D39E6DA18}" type="datetimeFigureOut">
              <a:rPr lang="cs-CZ" smtClean="0"/>
              <a:t>30.3.2020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C8D91-7D75-45F2-AF30-51D9C211C6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6183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DD7B9-8951-4461-BAEF-CC3D39E6DA18}" type="datetimeFigureOut">
              <a:rPr lang="cs-CZ" smtClean="0"/>
              <a:t>30.3.2020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C8D91-7D75-45F2-AF30-51D9C211C6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4657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DD7B9-8951-4461-BAEF-CC3D39E6DA18}" type="datetimeFigureOut">
              <a:rPr lang="cs-CZ" smtClean="0"/>
              <a:t>30.3.2020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C8D91-7D75-45F2-AF30-51D9C211C6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1745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DD7B9-8951-4461-BAEF-CC3D39E6DA18}" type="datetimeFigureOut">
              <a:rPr lang="cs-CZ" smtClean="0"/>
              <a:t>30.3.2020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C8D91-7D75-45F2-AF30-51D9C211C6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11401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Rodina se členem s postižením či znevýhodněním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896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Psychické obrany - únik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krajní – odložení dítěte</a:t>
            </a:r>
          </a:p>
          <a:p>
            <a:r>
              <a:rPr lang="cs-CZ" dirty="0" smtClean="0"/>
              <a:t>popření a vytěsnění (může přejít do úniku do fantazie) – chovají se jako by dítě bylo zdravé – způsobeno i špatným pochopením odborníků – může vést k přílišným nárokům a až k přetěžování dítěte</a:t>
            </a:r>
          </a:p>
          <a:p>
            <a:r>
              <a:rPr lang="cs-CZ" dirty="0" smtClean="0"/>
              <a:t>izolace – uzavření se do sebe – rodina i jednotliví členové – problém u dlouhodobého přetrvávání – proměna psychiky pečujících osob, obavy z vnějšího světa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8696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Psychické obrany - únik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únik do fantazie – popírání reality, ve svých představách vidí pomyslné úspěchy dítěte, ojediněle nerozlišuje realitu a své představy</a:t>
            </a:r>
          </a:p>
          <a:p>
            <a:r>
              <a:rPr lang="cs-CZ" dirty="0" smtClean="0"/>
              <a:t>substituční chování – hledá náhradní zdroj uspokojení – aktivita ve sdruženích, kariéra, ale pozor alkohol, drogy, …</a:t>
            </a:r>
          </a:p>
          <a:p>
            <a:r>
              <a:rPr lang="cs-CZ" dirty="0" smtClean="0"/>
              <a:t>rezignace – opuštění svých cílů, deprese, apatie</a:t>
            </a:r>
          </a:p>
          <a:p>
            <a:r>
              <a:rPr lang="cs-CZ" dirty="0" smtClean="0"/>
              <a:t>regrese – únik na vývojově nižší úroveň jednání – menší zodpovědnost – hledání autorit</a:t>
            </a:r>
          </a:p>
          <a:p>
            <a:r>
              <a:rPr lang="cs-CZ" dirty="0" smtClean="0"/>
              <a:t>racionalizace – situace interpretována přijatelnějším (méně přesným) způsobem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03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Adaptace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</a:t>
            </a:r>
            <a:r>
              <a:rPr lang="cs-CZ" dirty="0" smtClean="0"/>
              <a:t> širším smyslu již předchozí fáze</a:t>
            </a:r>
          </a:p>
          <a:p>
            <a:r>
              <a:rPr lang="cs-CZ" dirty="0"/>
              <a:t>r</a:t>
            </a:r>
            <a:r>
              <a:rPr lang="cs-CZ" dirty="0" smtClean="0"/>
              <a:t>odiče si více či méně reálně uvědomují fakt, kterému byli vystaveni</a:t>
            </a:r>
          </a:p>
          <a:p>
            <a:r>
              <a:rPr lang="cs-CZ" dirty="0"/>
              <a:t>j</a:t>
            </a:r>
            <a:r>
              <a:rPr lang="cs-CZ" dirty="0" smtClean="0"/>
              <a:t>iž jsou schopni hodnotit podporu a pomoc, kterou získávají od okolí</a:t>
            </a:r>
          </a:p>
          <a:p>
            <a:r>
              <a:rPr lang="cs-CZ" dirty="0" smtClean="0"/>
              <a:t>informace od odborníků – pravdivé a realistické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442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800" dirty="0" smtClean="0"/>
              <a:t>Přijetí a pochopení (realistický postoj k situaci)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nejde o „smíření“</a:t>
            </a:r>
          </a:p>
          <a:p>
            <a:r>
              <a:rPr lang="cs-CZ" altLang="cs-CZ" u="sng" dirty="0" smtClean="0"/>
              <a:t>dítě je akceptováno takové jaké je</a:t>
            </a:r>
          </a:p>
          <a:p>
            <a:r>
              <a:rPr lang="cs-CZ" altLang="cs-CZ" u="sng" dirty="0" smtClean="0"/>
              <a:t>respektování reálných možností jeho rozvoje </a:t>
            </a:r>
          </a:p>
          <a:p>
            <a:r>
              <a:rPr lang="cs-CZ" dirty="0"/>
              <a:t>ú</a:t>
            </a:r>
            <a:r>
              <a:rPr lang="cs-CZ" dirty="0" smtClean="0"/>
              <a:t>prava života rodiny – bydliště, zaměstnání, vzdělávání dítěte, podpora od různých organizací, …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tabilizovaný stav dítěte – relativní klid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rogrese a změny stavu dítěte – vytvoření adekvátních podmínek života velmi obtížné – jak organizace rodiny, tak změny ve vztazích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567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>
                <a:latin typeface="Arial" charset="0"/>
              </a:rPr>
              <a:t>poslední fáze - nejsou schopni dosáhnout všichni rodiče</a:t>
            </a:r>
          </a:p>
          <a:p>
            <a:pPr lvl="1"/>
            <a:r>
              <a:rPr lang="cs-CZ" altLang="cs-CZ" dirty="0" smtClean="0">
                <a:latin typeface="Arial" charset="0"/>
              </a:rPr>
              <a:t>zafixování neadekvátní (maladaptivní) varianty = obranného mechanismu </a:t>
            </a:r>
          </a:p>
          <a:p>
            <a:pPr lvl="2"/>
            <a:r>
              <a:rPr lang="cs-CZ" altLang="cs-CZ" dirty="0" err="1" smtClean="0">
                <a:latin typeface="Arial" charset="0"/>
              </a:rPr>
              <a:t>hyperprotektivita</a:t>
            </a:r>
            <a:r>
              <a:rPr lang="cs-CZ" altLang="cs-CZ" dirty="0" smtClean="0">
                <a:latin typeface="Arial" charset="0"/>
              </a:rPr>
              <a:t>, ochranitelské postoje,</a:t>
            </a:r>
          </a:p>
          <a:p>
            <a:pPr lvl="2"/>
            <a:r>
              <a:rPr lang="cs-CZ" altLang="cs-CZ" dirty="0" smtClean="0">
                <a:latin typeface="Arial" charset="0"/>
              </a:rPr>
              <a:t>nepřiměřeně náročné, ambiciózní </a:t>
            </a:r>
            <a:r>
              <a:rPr lang="cs-CZ" altLang="cs-CZ" dirty="0" err="1" smtClean="0">
                <a:latin typeface="Arial" charset="0"/>
              </a:rPr>
              <a:t>vých</a:t>
            </a:r>
            <a:r>
              <a:rPr lang="cs-CZ" altLang="cs-CZ" dirty="0" smtClean="0">
                <a:latin typeface="Arial" charset="0"/>
              </a:rPr>
              <a:t>. postoje</a:t>
            </a:r>
          </a:p>
          <a:p>
            <a:pPr lvl="2"/>
            <a:r>
              <a:rPr lang="cs-CZ" altLang="cs-CZ" dirty="0" smtClean="0">
                <a:latin typeface="Arial" charset="0"/>
              </a:rPr>
              <a:t>příp. fixace rezignace na výchovu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502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Okolnosti ovlivňující prožívání rodičů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pPr lvl="1"/>
            <a:r>
              <a:rPr lang="cs-CZ" altLang="cs-CZ" dirty="0" smtClean="0">
                <a:latin typeface="Arial" charset="0"/>
              </a:rPr>
              <a:t>typ nemoci nebo postižení </a:t>
            </a:r>
          </a:p>
          <a:p>
            <a:pPr lvl="1"/>
            <a:r>
              <a:rPr lang="cs-CZ" altLang="cs-CZ" dirty="0" smtClean="0">
                <a:latin typeface="Arial" charset="0"/>
              </a:rPr>
              <a:t>etiologie nemoci nebo postižení  </a:t>
            </a:r>
          </a:p>
          <a:p>
            <a:pPr lvl="1"/>
            <a:r>
              <a:rPr lang="cs-CZ" altLang="cs-CZ" dirty="0" smtClean="0">
                <a:latin typeface="Arial" charset="0"/>
              </a:rPr>
              <a:t>individuální charakteristiky dítěte  </a:t>
            </a:r>
          </a:p>
          <a:p>
            <a:pPr lvl="1"/>
            <a:r>
              <a:rPr lang="cs-CZ" altLang="cs-CZ" dirty="0" smtClean="0">
                <a:latin typeface="Arial" charset="0"/>
              </a:rPr>
              <a:t>Individuální charakteristiky rodičů</a:t>
            </a:r>
          </a:p>
          <a:p>
            <a:pPr lvl="1"/>
            <a:r>
              <a:rPr lang="cs-CZ" altLang="cs-CZ" dirty="0" smtClean="0">
                <a:latin typeface="Arial" charset="0"/>
              </a:rPr>
              <a:t>individuální charakteristiky dalších členů rodiny </a:t>
            </a:r>
          </a:p>
          <a:p>
            <a:pPr lvl="1"/>
            <a:r>
              <a:rPr lang="cs-CZ" altLang="cs-CZ" dirty="0" smtClean="0">
                <a:latin typeface="Arial" charset="0"/>
              </a:rPr>
              <a:t>struktura a organizace rodinného systému, kvalita vztahů v rodině, vývojová fáze rodiny </a:t>
            </a:r>
          </a:p>
          <a:p>
            <a:pPr lvl="1"/>
            <a:r>
              <a:rPr lang="cs-CZ" altLang="cs-CZ" dirty="0" smtClean="0">
                <a:latin typeface="Arial" charset="0"/>
              </a:rPr>
              <a:t>styly zvládání (</a:t>
            </a:r>
            <a:r>
              <a:rPr lang="cs-CZ" altLang="cs-CZ" dirty="0" err="1" smtClean="0">
                <a:latin typeface="Arial" charset="0"/>
              </a:rPr>
              <a:t>coping</a:t>
            </a:r>
            <a:r>
              <a:rPr lang="cs-CZ" altLang="cs-CZ" dirty="0" smtClean="0">
                <a:latin typeface="Arial" charset="0"/>
              </a:rPr>
              <a:t> strategie) </a:t>
            </a:r>
          </a:p>
          <a:p>
            <a:pPr lvl="1"/>
            <a:r>
              <a:rPr lang="cs-CZ" altLang="cs-CZ" dirty="0" smtClean="0">
                <a:latin typeface="Arial" charset="0"/>
              </a:rPr>
              <a:t>prostředí – množství sociální opory – tendence k izolaci</a:t>
            </a:r>
            <a:endParaRPr lang="cs-CZ" alt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516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1007839"/>
          </a:xfrm>
        </p:spPr>
        <p:txBody>
          <a:bodyPr>
            <a:normAutofit/>
          </a:bodyPr>
          <a:lstStyle/>
          <a:p>
            <a:r>
              <a:rPr lang="cs-CZ" altLang="cs-CZ" sz="3600" dirty="0">
                <a:latin typeface="Arial" charset="0"/>
              </a:rPr>
              <a:t>Získané postižení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484784"/>
            <a:ext cx="8785225" cy="5112866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 dirty="0" smtClean="0">
                <a:latin typeface="Arial" charset="0"/>
              </a:rPr>
              <a:t>odlišné</a:t>
            </a:r>
          </a:p>
          <a:p>
            <a:pPr>
              <a:lnSpc>
                <a:spcPct val="80000"/>
              </a:lnSpc>
            </a:pPr>
            <a:r>
              <a:rPr lang="cs-CZ" altLang="cs-CZ" sz="2800" dirty="0" smtClean="0">
                <a:latin typeface="Arial" charset="0"/>
              </a:rPr>
              <a:t>identita </a:t>
            </a:r>
            <a:r>
              <a:rPr lang="cs-CZ" altLang="cs-CZ" sz="2800" dirty="0">
                <a:latin typeface="Arial" charset="0"/>
              </a:rPr>
              <a:t>dítěte je již určitým způsobem stabilizovaná, zafixovaná role „normálního“ dítěte 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>
                <a:latin typeface="Arial" charset="0"/>
              </a:rPr>
              <a:t>vztah k dítěti je již vytvořen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>
                <a:latin typeface="Arial" charset="0"/>
              </a:rPr>
              <a:t>rodiče vycházejí z předchozí normality dítěte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>
                <a:latin typeface="Arial" charset="0"/>
              </a:rPr>
              <a:t>nemění se </a:t>
            </a:r>
            <a:r>
              <a:rPr lang="cs-CZ" altLang="cs-CZ" sz="2400" dirty="0" smtClean="0">
                <a:latin typeface="Arial" charset="0"/>
              </a:rPr>
              <a:t>akceptace dítěte</a:t>
            </a:r>
            <a:r>
              <a:rPr lang="cs-CZ" altLang="cs-CZ" sz="2100" dirty="0" smtClean="0">
                <a:latin typeface="Arial" charset="0"/>
              </a:rPr>
              <a:t>		</a:t>
            </a:r>
          </a:p>
          <a:p>
            <a:pPr>
              <a:lnSpc>
                <a:spcPct val="80000"/>
              </a:lnSpc>
            </a:pPr>
            <a:endParaRPr lang="cs-CZ" altLang="cs-CZ" sz="25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800" dirty="0" smtClean="0">
                <a:latin typeface="Arial" charset="0"/>
              </a:rPr>
              <a:t>získané postižení nepůsobí jako znehodnocení rodičovské prestiže</a:t>
            </a:r>
          </a:p>
          <a:p>
            <a:pPr marL="3429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dirty="0" smtClean="0">
                <a:latin typeface="Arial" charset="0"/>
              </a:rPr>
              <a:t>více brání samotné dítě než rodičovskou identitu </a:t>
            </a:r>
          </a:p>
          <a:p>
            <a:pPr>
              <a:lnSpc>
                <a:spcPct val="80000"/>
              </a:lnSpc>
            </a:pPr>
            <a:endParaRPr lang="cs-CZ" altLang="cs-CZ" sz="28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800" dirty="0" smtClean="0">
                <a:latin typeface="Arial" charset="0"/>
              </a:rPr>
              <a:t>z </a:t>
            </a:r>
            <a:r>
              <a:rPr lang="cs-CZ" altLang="cs-CZ" sz="2800" dirty="0">
                <a:latin typeface="Arial" charset="0"/>
              </a:rPr>
              <a:t>hlediska veřejnosti je </a:t>
            </a:r>
            <a:r>
              <a:rPr lang="cs-CZ" altLang="cs-CZ" sz="2800" dirty="0" smtClean="0">
                <a:latin typeface="Arial" charset="0"/>
              </a:rPr>
              <a:t>akceptovatelnější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cs-CZ" altLang="cs-CZ" sz="25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65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b="0" dirty="0" smtClean="0">
                <a:latin typeface="Arial" charset="0"/>
              </a:rPr>
              <a:t>Nevhodné výchovné postoje rodičů (Matějček)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cs-CZ" altLang="cs-CZ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cs-CZ" altLang="cs-CZ" dirty="0" smtClean="0">
                <a:latin typeface="Arial" charset="0"/>
              </a:rPr>
              <a:t>úzkostná výchova</a:t>
            </a:r>
          </a:p>
          <a:p>
            <a:pPr>
              <a:lnSpc>
                <a:spcPct val="80000"/>
              </a:lnSpc>
            </a:pPr>
            <a:r>
              <a:rPr lang="cs-CZ" altLang="cs-CZ" dirty="0" smtClean="0">
                <a:latin typeface="Arial" charset="0"/>
              </a:rPr>
              <a:t>rozmazlující výchova</a:t>
            </a:r>
          </a:p>
          <a:p>
            <a:pPr>
              <a:lnSpc>
                <a:spcPct val="80000"/>
              </a:lnSpc>
            </a:pPr>
            <a:r>
              <a:rPr lang="cs-CZ" altLang="cs-CZ" dirty="0" smtClean="0">
                <a:latin typeface="Arial" charset="0"/>
              </a:rPr>
              <a:t>perfekcionistická výchova</a:t>
            </a:r>
          </a:p>
          <a:p>
            <a:pPr>
              <a:lnSpc>
                <a:spcPct val="80000"/>
              </a:lnSpc>
            </a:pPr>
            <a:r>
              <a:rPr lang="cs-CZ" altLang="cs-CZ" dirty="0" smtClean="0">
                <a:latin typeface="Arial" charset="0"/>
              </a:rPr>
              <a:t>protekční výchova</a:t>
            </a:r>
          </a:p>
          <a:p>
            <a:pPr>
              <a:lnSpc>
                <a:spcPct val="80000"/>
              </a:lnSpc>
            </a:pPr>
            <a:r>
              <a:rPr lang="cs-CZ" altLang="cs-CZ" dirty="0" smtClean="0">
                <a:latin typeface="Arial" charset="0"/>
              </a:rPr>
              <a:t>zavrhující výchova (zanedbávající přístup) </a:t>
            </a:r>
          </a:p>
          <a:p>
            <a:pPr marL="0" indent="0">
              <a:lnSpc>
                <a:spcPct val="80000"/>
              </a:lnSpc>
              <a:buNone/>
            </a:pPr>
            <a:endParaRPr lang="cs-CZ" altLang="cs-CZ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34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cs-CZ" dirty="0" smtClean="0">
                <a:latin typeface="Arial" charset="0"/>
              </a:rPr>
              <a:t>primární sociální skupina</a:t>
            </a:r>
          </a:p>
          <a:p>
            <a:r>
              <a:rPr lang="cs-CZ" altLang="cs-CZ" dirty="0" smtClean="0">
                <a:latin typeface="Arial" charset="0"/>
              </a:rPr>
              <a:t>základní činitel vývoje osobnosti dítěte a jeho socializace </a:t>
            </a:r>
          </a:p>
          <a:p>
            <a:r>
              <a:rPr lang="cs-CZ" altLang="cs-CZ" sz="2800" dirty="0" smtClean="0">
                <a:latin typeface="Arial" charset="0"/>
              </a:rPr>
              <a:t>v rodině dochází k uspokojování základních psych. potřeb – např. Matějček a </a:t>
            </a:r>
            <a:r>
              <a:rPr lang="cs-CZ" altLang="cs-CZ" sz="2800" dirty="0" err="1" smtClean="0">
                <a:latin typeface="Arial" charset="0"/>
              </a:rPr>
              <a:t>Langmaier</a:t>
            </a:r>
            <a:endParaRPr lang="cs-CZ" altLang="cs-CZ" sz="2800" dirty="0" smtClean="0">
              <a:latin typeface="Arial" charset="0"/>
            </a:endParaRPr>
          </a:p>
          <a:p>
            <a:pPr lvl="1"/>
            <a:r>
              <a:rPr lang="cs-CZ" altLang="cs-CZ" sz="2400" dirty="0" smtClean="0">
                <a:latin typeface="Arial" charset="0"/>
              </a:rPr>
              <a:t>vnější stimulace, vnější struktury (smysluplného světa), specifického sociálního objektu (potřeba lásky – citového bezpečí), osobnostně-sociálního významu (potřeba identity – sociálního významu – místa ve společnosti), otevřená budoucnost (životní perspektiva)</a:t>
            </a:r>
          </a:p>
          <a:p>
            <a:r>
              <a:rPr lang="cs-CZ" altLang="cs-CZ" sz="2800" dirty="0" smtClean="0">
                <a:latin typeface="Arial" charset="0"/>
              </a:rPr>
              <a:t>plní funkci biologicko-reprodukční, emocionálně-výchovnou, socializační, ekonomickou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901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latin typeface="Arial" charset="0"/>
              </a:rPr>
              <a:t>Rodiče a fakt postižení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typické projevy</a:t>
            </a:r>
          </a:p>
          <a:p>
            <a:r>
              <a:rPr lang="cs-CZ" u="sng" dirty="0" smtClean="0"/>
              <a:t>krize rodičovské identity</a:t>
            </a:r>
          </a:p>
          <a:p>
            <a:r>
              <a:rPr lang="cs-CZ" dirty="0" smtClean="0"/>
              <a:t>změna výchovných postojů a reakcí</a:t>
            </a:r>
          </a:p>
          <a:p>
            <a:pPr lvl="1"/>
            <a:r>
              <a:rPr lang="cs-CZ" dirty="0" smtClean="0"/>
              <a:t>odlišná očekávání a nároky na dítě</a:t>
            </a:r>
          </a:p>
          <a:p>
            <a:pPr lvl="1"/>
            <a:r>
              <a:rPr lang="cs-CZ" dirty="0" smtClean="0"/>
              <a:t>vliv na vývoj osobnosti dítěte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34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Reakce podle </a:t>
            </a:r>
            <a:r>
              <a:rPr lang="cs-CZ" dirty="0" err="1" smtClean="0"/>
              <a:t>Kübler</a:t>
            </a:r>
            <a:r>
              <a:rPr lang="cs-CZ" dirty="0" smtClean="0"/>
              <a:t>-Rossové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cs-CZ" altLang="cs-CZ" dirty="0" smtClean="0">
                <a:latin typeface="Arial" charset="0"/>
              </a:rPr>
              <a:t>šok a popření</a:t>
            </a:r>
          </a:p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cs-CZ" altLang="cs-CZ" dirty="0" smtClean="0">
                <a:solidFill>
                  <a:schemeClr val="tx1">
                    <a:lumMod val="65000"/>
                  </a:schemeClr>
                </a:solidFill>
                <a:latin typeface="Arial" charset="0"/>
              </a:rPr>
              <a:t>fáze bezmocnosti </a:t>
            </a:r>
          </a:p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cs-CZ" altLang="cs-CZ" dirty="0" smtClean="0">
                <a:latin typeface="Arial" charset="0"/>
              </a:rPr>
              <a:t>postupná akceptace reality, vyrovnávání se s problémem</a:t>
            </a:r>
          </a:p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cs-CZ" altLang="cs-CZ" dirty="0" smtClean="0">
                <a:solidFill>
                  <a:schemeClr val="tx1">
                    <a:lumMod val="65000"/>
                  </a:schemeClr>
                </a:solidFill>
                <a:latin typeface="Arial" charset="0"/>
              </a:rPr>
              <a:t>období smlouvání </a:t>
            </a:r>
          </a:p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cs-CZ" altLang="cs-CZ" dirty="0" smtClean="0">
                <a:latin typeface="Arial" charset="0"/>
              </a:rPr>
              <a:t>dosažení realistického postoje k situaci </a:t>
            </a:r>
            <a:endParaRPr lang="cs-CZ" altLang="cs-CZ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4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Fáze přijetí zdravotního postižení dítěte (viz Michalík)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Šok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Zpracování informace a reakce na situaci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Adaptace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Přijetí a pochopení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424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Šok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lnSpcReduction="10000"/>
          </a:bodyPr>
          <a:lstStyle/>
          <a:p>
            <a:r>
              <a:rPr lang="cs-CZ" altLang="cs-CZ" dirty="0" smtClean="0">
                <a:latin typeface="Arial" charset="0"/>
              </a:rPr>
              <a:t>fyziologická reakce</a:t>
            </a:r>
          </a:p>
          <a:p>
            <a:r>
              <a:rPr lang="cs-CZ" altLang="cs-CZ" dirty="0" smtClean="0">
                <a:latin typeface="Arial" charset="0"/>
              </a:rPr>
              <a:t>obrana před ztrátou psych. rovnováhy</a:t>
            </a:r>
          </a:p>
          <a:p>
            <a:r>
              <a:rPr lang="cs-CZ" dirty="0" smtClean="0">
                <a:latin typeface="Arial" charset="0"/>
              </a:rPr>
              <a:t>trvání – minuty, hodiny</a:t>
            </a:r>
          </a:p>
          <a:p>
            <a:r>
              <a:rPr lang="cs-CZ" dirty="0" smtClean="0">
                <a:latin typeface="Arial" charset="0"/>
              </a:rPr>
              <a:t>snížena schopnost přijímat odborná sdělení, zprávy, doporučení</a:t>
            </a:r>
          </a:p>
          <a:p>
            <a:r>
              <a:rPr lang="cs-CZ" dirty="0" smtClean="0">
                <a:latin typeface="Arial" charset="0"/>
              </a:rPr>
              <a:t>sdělení diagnózy – co nejdříve, adekvátně, realisticky (pozitiva i negativa)</a:t>
            </a:r>
          </a:p>
          <a:p>
            <a:r>
              <a:rPr lang="cs-CZ" dirty="0" smtClean="0">
                <a:latin typeface="Arial" charset="0"/>
              </a:rPr>
              <a:t>přístup – naslouchání, pochopení, účast,…</a:t>
            </a:r>
          </a:p>
          <a:p>
            <a:r>
              <a:rPr lang="cs-CZ" dirty="0"/>
              <a:t>p</a:t>
            </a:r>
            <a:r>
              <a:rPr lang="cs-CZ" dirty="0" smtClean="0"/>
              <a:t>ostižení rodiče?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098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Zpracování informace a reakce na situaci (postupná akceptace reality)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reaktivní fáze – charakteristická aktivitou rodičů</a:t>
            </a:r>
          </a:p>
          <a:p>
            <a:pPr lvl="1"/>
            <a:r>
              <a:rPr lang="cs-CZ" altLang="cs-CZ" dirty="0" smtClean="0">
                <a:latin typeface="Arial" charset="0"/>
              </a:rPr>
              <a:t>zvýšený zájem o další informace</a:t>
            </a:r>
          </a:p>
          <a:p>
            <a:r>
              <a:rPr lang="cs-CZ" dirty="0" smtClean="0"/>
              <a:t>působí emoce (hněv, smutek, úzkost, deprese,…) – brání racionálnímu zpracování</a:t>
            </a:r>
          </a:p>
          <a:p>
            <a:r>
              <a:rPr lang="cs-CZ" dirty="0" smtClean="0"/>
              <a:t>Michalík: fáze není krátkodobá: „svým způsobem ji můžeme považovat za nikdy neukončený proces přijímání a zpracování informace o existenci ZP dítěte“ – obzvláště u progresivních onemocnění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081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Zpracování informace a reakce na situaci (postupná akceptace reality)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r>
              <a:rPr lang="cs-CZ" dirty="0" smtClean="0"/>
              <a:t>situace je nezpracovatelná, nepřijatelná – vznikají tzv. psychické obrany</a:t>
            </a:r>
          </a:p>
          <a:p>
            <a:r>
              <a:rPr lang="cs-CZ" dirty="0"/>
              <a:t>c</a:t>
            </a:r>
            <a:r>
              <a:rPr lang="cs-CZ" dirty="0" smtClean="0"/>
              <a:t>hrání vlastní psychické zdraví</a:t>
            </a:r>
          </a:p>
          <a:p>
            <a:r>
              <a:rPr lang="cs-CZ" dirty="0" smtClean="0"/>
              <a:t>2 typy</a:t>
            </a:r>
          </a:p>
          <a:p>
            <a:pPr lvl="1"/>
            <a:r>
              <a:rPr lang="cs-CZ" dirty="0" smtClean="0"/>
              <a:t>útok – aktivní obrana – boj s nepřijatelnou situací</a:t>
            </a:r>
          </a:p>
          <a:p>
            <a:pPr lvl="1"/>
            <a:r>
              <a:rPr lang="cs-CZ" dirty="0"/>
              <a:t>ú</a:t>
            </a:r>
            <a:r>
              <a:rPr lang="cs-CZ" dirty="0" smtClean="0"/>
              <a:t>nik – pasivní reakce – snaha o únik z nepřijatelné situace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416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Psychické obrany - útok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destrukce, sebedestrukce (zhroucení, záchvaty vzteku, pláče, afekty, </a:t>
            </a:r>
            <a:r>
              <a:rPr lang="cs-CZ" dirty="0" err="1" smtClean="0"/>
              <a:t>suicidum</a:t>
            </a:r>
            <a:r>
              <a:rPr lang="cs-CZ" dirty="0" smtClean="0"/>
              <a:t>,…)</a:t>
            </a:r>
          </a:p>
          <a:p>
            <a:r>
              <a:rPr lang="cs-CZ" dirty="0" smtClean="0"/>
              <a:t>hledání viníka – domnělý i skutečný</a:t>
            </a:r>
          </a:p>
          <a:p>
            <a:r>
              <a:rPr lang="cs-CZ" dirty="0" smtClean="0"/>
              <a:t>nadměrná péče – ventilace vnitřní tenze – hledání podpory, konzultací,…až léčitelé, šarlatáni, apod. – hledání jednoznačně pozitivního řešení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784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655</Words>
  <Application>Microsoft Office PowerPoint</Application>
  <PresentationFormat>Předvádění na obrazovce (4:3)</PresentationFormat>
  <Paragraphs>102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systému Office</vt:lpstr>
      <vt:lpstr>Rodina se členem s postižením či znevýhodněním</vt:lpstr>
      <vt:lpstr>Rodina</vt:lpstr>
      <vt:lpstr>Rodiče a fakt postižení</vt:lpstr>
      <vt:lpstr>Reakce podle Kübler-Rossové</vt:lpstr>
      <vt:lpstr>Fáze přijetí zdravotního postižení dítěte (viz Michalík)</vt:lpstr>
      <vt:lpstr>Šok </vt:lpstr>
      <vt:lpstr>Zpracování informace a reakce na situaci (postupná akceptace reality)</vt:lpstr>
      <vt:lpstr>Zpracování informace a reakce na situaci (postupná akceptace reality)</vt:lpstr>
      <vt:lpstr>Psychické obrany - útok</vt:lpstr>
      <vt:lpstr>Psychické obrany - únik</vt:lpstr>
      <vt:lpstr>Psychické obrany - únik</vt:lpstr>
      <vt:lpstr>Adaptace</vt:lpstr>
      <vt:lpstr>Přijetí a pochopení (realistický postoj k situaci)</vt:lpstr>
      <vt:lpstr>Prezentace aplikace PowerPoint</vt:lpstr>
      <vt:lpstr>Okolnosti ovlivňující prožívání rodičů</vt:lpstr>
      <vt:lpstr>Získané postižení</vt:lpstr>
      <vt:lpstr>Nevhodné výchovné postoje rodičů (Matějček)</vt:lpstr>
    </vt:vector>
  </TitlesOfParts>
  <Company>PdF UP Olomouc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Rodina se členem s postižením či znevýhodněním</dc:title>
  <dc:creator>Jeřábková Kateřina</dc:creator>
  <cp:lastModifiedBy>Jeřábková Kateřina</cp:lastModifiedBy>
  <cp:revision>10</cp:revision>
  <dcterms:created xsi:type="dcterms:W3CDTF">2018-04-03T08:49:01Z</dcterms:created>
  <dcterms:modified xsi:type="dcterms:W3CDTF">2020-03-30T09:13:34Z</dcterms:modified>
</cp:coreProperties>
</file>