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2" r:id="rId6"/>
    <p:sldId id="260" r:id="rId7"/>
    <p:sldId id="263" r:id="rId8"/>
    <p:sldId id="264" r:id="rId9"/>
    <p:sldId id="265" r:id="rId10"/>
    <p:sldId id="283" r:id="rId11"/>
    <p:sldId id="266" r:id="rId12"/>
    <p:sldId id="269" r:id="rId13"/>
    <p:sldId id="270" r:id="rId14"/>
    <p:sldId id="271" r:id="rId15"/>
    <p:sldId id="272" r:id="rId16"/>
    <p:sldId id="273" r:id="rId17"/>
    <p:sldId id="274" r:id="rId18"/>
    <p:sldId id="275" r:id="rId19"/>
    <p:sldId id="276" r:id="rId20"/>
    <p:sldId id="281" r:id="rId21"/>
    <p:sldId id="282" r:id="rId22"/>
    <p:sldId id="268" r:id="rId23"/>
    <p:sldId id="278" r:id="rId24"/>
    <p:sldId id="279" r:id="rId25"/>
    <p:sldId id="280" r:id="rId26"/>
    <p:sldId id="284" r:id="rId27"/>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7" d="100"/>
          <a:sy n="67" d="100"/>
        </p:scale>
        <p:origin x="644"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lze upravit styl předlohy.</a:t>
            </a:r>
          </a:p>
        </p:txBody>
      </p:sp>
      <p:sp>
        <p:nvSpPr>
          <p:cNvPr id="4" name="Zástupný symbol pro datum 3"/>
          <p:cNvSpPr>
            <a:spLocks noGrp="1"/>
          </p:cNvSpPr>
          <p:nvPr>
            <p:ph type="dt" sz="half" idx="10"/>
          </p:nvPr>
        </p:nvSpPr>
        <p:spPr/>
        <p:txBody>
          <a:bodyPr/>
          <a:lstStyle/>
          <a:p>
            <a:fld id="{6DC89670-AA5F-41BC-86C2-A8FF85DEC862}" type="datetimeFigureOut">
              <a:rPr lang="cs-CZ" smtClean="0"/>
              <a:t>26.04.2020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3AF1B9F-2EF3-4D8B-843E-05017D3CC40D}" type="slidenum">
              <a:rPr lang="cs-CZ" smtClean="0"/>
              <a:t>‹#›</a:t>
            </a:fld>
            <a:endParaRPr lang="cs-CZ"/>
          </a:p>
        </p:txBody>
      </p:sp>
    </p:spTree>
    <p:extLst>
      <p:ext uri="{BB962C8B-B14F-4D97-AF65-F5344CB8AC3E}">
        <p14:creationId xmlns:p14="http://schemas.microsoft.com/office/powerpoint/2010/main" val="25760569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6DC89670-AA5F-41BC-86C2-A8FF85DEC862}" type="datetimeFigureOut">
              <a:rPr lang="cs-CZ" smtClean="0"/>
              <a:t>26.04.2020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3AF1B9F-2EF3-4D8B-843E-05017D3CC40D}" type="slidenum">
              <a:rPr lang="cs-CZ" smtClean="0"/>
              <a:t>‹#›</a:t>
            </a:fld>
            <a:endParaRPr lang="cs-CZ"/>
          </a:p>
        </p:txBody>
      </p:sp>
    </p:spTree>
    <p:extLst>
      <p:ext uri="{BB962C8B-B14F-4D97-AF65-F5344CB8AC3E}">
        <p14:creationId xmlns:p14="http://schemas.microsoft.com/office/powerpoint/2010/main" val="3402328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6DC89670-AA5F-41BC-86C2-A8FF85DEC862}" type="datetimeFigureOut">
              <a:rPr lang="cs-CZ" smtClean="0"/>
              <a:t>26.04.2020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3AF1B9F-2EF3-4D8B-843E-05017D3CC40D}" type="slidenum">
              <a:rPr lang="cs-CZ" smtClean="0"/>
              <a:t>‹#›</a:t>
            </a:fld>
            <a:endParaRPr lang="cs-CZ"/>
          </a:p>
        </p:txBody>
      </p:sp>
    </p:spTree>
    <p:extLst>
      <p:ext uri="{BB962C8B-B14F-4D97-AF65-F5344CB8AC3E}">
        <p14:creationId xmlns:p14="http://schemas.microsoft.com/office/powerpoint/2010/main" val="22040681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6DC89670-AA5F-41BC-86C2-A8FF85DEC862}" type="datetimeFigureOut">
              <a:rPr lang="cs-CZ" smtClean="0"/>
              <a:t>26.04.2020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3AF1B9F-2EF3-4D8B-843E-05017D3CC40D}" type="slidenum">
              <a:rPr lang="cs-CZ" smtClean="0"/>
              <a:t>‹#›</a:t>
            </a:fld>
            <a:endParaRPr lang="cs-CZ"/>
          </a:p>
        </p:txBody>
      </p:sp>
    </p:spTree>
    <p:extLst>
      <p:ext uri="{BB962C8B-B14F-4D97-AF65-F5344CB8AC3E}">
        <p14:creationId xmlns:p14="http://schemas.microsoft.com/office/powerpoint/2010/main" val="13253039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6DC89670-AA5F-41BC-86C2-A8FF85DEC862}" type="datetimeFigureOut">
              <a:rPr lang="cs-CZ" smtClean="0"/>
              <a:t>26.04.2020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3AF1B9F-2EF3-4D8B-843E-05017D3CC40D}" type="slidenum">
              <a:rPr lang="cs-CZ" smtClean="0"/>
              <a:t>‹#›</a:t>
            </a:fld>
            <a:endParaRPr lang="cs-CZ"/>
          </a:p>
        </p:txBody>
      </p:sp>
    </p:spTree>
    <p:extLst>
      <p:ext uri="{BB962C8B-B14F-4D97-AF65-F5344CB8AC3E}">
        <p14:creationId xmlns:p14="http://schemas.microsoft.com/office/powerpoint/2010/main" val="25101367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6DC89670-AA5F-41BC-86C2-A8FF85DEC862}" type="datetimeFigureOut">
              <a:rPr lang="cs-CZ" smtClean="0"/>
              <a:t>26.04.2020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3AF1B9F-2EF3-4D8B-843E-05017D3CC40D}" type="slidenum">
              <a:rPr lang="cs-CZ" smtClean="0"/>
              <a:t>‹#›</a:t>
            </a:fld>
            <a:endParaRPr lang="cs-CZ"/>
          </a:p>
        </p:txBody>
      </p:sp>
    </p:spTree>
    <p:extLst>
      <p:ext uri="{BB962C8B-B14F-4D97-AF65-F5344CB8AC3E}">
        <p14:creationId xmlns:p14="http://schemas.microsoft.com/office/powerpoint/2010/main" val="15813781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6DC89670-AA5F-41BC-86C2-A8FF85DEC862}" type="datetimeFigureOut">
              <a:rPr lang="cs-CZ" smtClean="0"/>
              <a:t>26.04.2020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53AF1B9F-2EF3-4D8B-843E-05017D3CC40D}" type="slidenum">
              <a:rPr lang="cs-CZ" smtClean="0"/>
              <a:t>‹#›</a:t>
            </a:fld>
            <a:endParaRPr lang="cs-CZ"/>
          </a:p>
        </p:txBody>
      </p:sp>
    </p:spTree>
    <p:extLst>
      <p:ext uri="{BB962C8B-B14F-4D97-AF65-F5344CB8AC3E}">
        <p14:creationId xmlns:p14="http://schemas.microsoft.com/office/powerpoint/2010/main" val="31002729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6DC89670-AA5F-41BC-86C2-A8FF85DEC862}" type="datetimeFigureOut">
              <a:rPr lang="cs-CZ" smtClean="0"/>
              <a:t>26.04.2020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53AF1B9F-2EF3-4D8B-843E-05017D3CC40D}" type="slidenum">
              <a:rPr lang="cs-CZ" smtClean="0"/>
              <a:t>‹#›</a:t>
            </a:fld>
            <a:endParaRPr lang="cs-CZ"/>
          </a:p>
        </p:txBody>
      </p:sp>
    </p:spTree>
    <p:extLst>
      <p:ext uri="{BB962C8B-B14F-4D97-AF65-F5344CB8AC3E}">
        <p14:creationId xmlns:p14="http://schemas.microsoft.com/office/powerpoint/2010/main" val="8097818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6DC89670-AA5F-41BC-86C2-A8FF85DEC862}" type="datetimeFigureOut">
              <a:rPr lang="cs-CZ" smtClean="0"/>
              <a:t>26.04.2020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53AF1B9F-2EF3-4D8B-843E-05017D3CC40D}" type="slidenum">
              <a:rPr lang="cs-CZ" smtClean="0"/>
              <a:t>‹#›</a:t>
            </a:fld>
            <a:endParaRPr lang="cs-CZ"/>
          </a:p>
        </p:txBody>
      </p:sp>
    </p:spTree>
    <p:extLst>
      <p:ext uri="{BB962C8B-B14F-4D97-AF65-F5344CB8AC3E}">
        <p14:creationId xmlns:p14="http://schemas.microsoft.com/office/powerpoint/2010/main" val="32016623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6DC89670-AA5F-41BC-86C2-A8FF85DEC862}" type="datetimeFigureOut">
              <a:rPr lang="cs-CZ" smtClean="0"/>
              <a:t>26.04.2020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3AF1B9F-2EF3-4D8B-843E-05017D3CC40D}" type="slidenum">
              <a:rPr lang="cs-CZ" smtClean="0"/>
              <a:t>‹#›</a:t>
            </a:fld>
            <a:endParaRPr lang="cs-CZ"/>
          </a:p>
        </p:txBody>
      </p:sp>
    </p:spTree>
    <p:extLst>
      <p:ext uri="{BB962C8B-B14F-4D97-AF65-F5344CB8AC3E}">
        <p14:creationId xmlns:p14="http://schemas.microsoft.com/office/powerpoint/2010/main" val="1980393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6DC89670-AA5F-41BC-86C2-A8FF85DEC862}" type="datetimeFigureOut">
              <a:rPr lang="cs-CZ" smtClean="0"/>
              <a:t>26.04.2020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3AF1B9F-2EF3-4D8B-843E-05017D3CC40D}" type="slidenum">
              <a:rPr lang="cs-CZ" smtClean="0"/>
              <a:t>‹#›</a:t>
            </a:fld>
            <a:endParaRPr lang="cs-CZ"/>
          </a:p>
        </p:txBody>
      </p:sp>
    </p:spTree>
    <p:extLst>
      <p:ext uri="{BB962C8B-B14F-4D97-AF65-F5344CB8AC3E}">
        <p14:creationId xmlns:p14="http://schemas.microsoft.com/office/powerpoint/2010/main" val="42234884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70">
          <a:fgClr>
            <a:schemeClr val="bg2"/>
          </a:fgClr>
          <a:bgClr>
            <a:srgbClr val="0070C0"/>
          </a:bgClr>
        </a:pattFill>
        <a:effectLst/>
      </p:bgPr>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C89670-AA5F-41BC-86C2-A8FF85DEC862}" type="datetimeFigureOut">
              <a:rPr lang="cs-CZ" smtClean="0"/>
              <a:t>26.04.2020</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AF1B9F-2EF3-4D8B-843E-05017D3CC40D}" type="slidenum">
              <a:rPr lang="cs-CZ" smtClean="0"/>
              <a:t>‹#›</a:t>
            </a:fld>
            <a:endParaRPr lang="cs-CZ"/>
          </a:p>
        </p:txBody>
      </p:sp>
    </p:spTree>
    <p:extLst>
      <p:ext uri="{BB962C8B-B14F-4D97-AF65-F5344CB8AC3E}">
        <p14:creationId xmlns:p14="http://schemas.microsoft.com/office/powerpoint/2010/main" val="1955988760"/>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t>(Speciální) školství – </a:t>
            </a:r>
            <a:br>
              <a:rPr lang="cs-CZ" dirty="0"/>
            </a:br>
            <a:r>
              <a:rPr lang="cs-CZ" dirty="0"/>
              <a:t>1990 - 2020</a:t>
            </a:r>
          </a:p>
        </p:txBody>
      </p:sp>
      <p:sp>
        <p:nvSpPr>
          <p:cNvPr id="3" name="Podnadpis 2"/>
          <p:cNvSpPr>
            <a:spLocks noGrp="1"/>
          </p:cNvSpPr>
          <p:nvPr>
            <p:ph type="subTitle" idx="1"/>
          </p:nvPr>
        </p:nvSpPr>
        <p:spPr/>
        <p:txBody>
          <a:bodyPr/>
          <a:lstStyle/>
          <a:p>
            <a:endParaRPr lang="cs-CZ"/>
          </a:p>
        </p:txBody>
      </p:sp>
    </p:spTree>
    <p:extLst>
      <p:ext uri="{BB962C8B-B14F-4D97-AF65-F5344CB8AC3E}">
        <p14:creationId xmlns:p14="http://schemas.microsoft.com/office/powerpoint/2010/main" val="16421566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1000036"/>
          </a:xfrm>
        </p:spPr>
        <p:txBody>
          <a:bodyPr>
            <a:normAutofit/>
          </a:bodyPr>
          <a:lstStyle/>
          <a:p>
            <a:r>
              <a:rPr lang="cs-CZ" sz="3600" dirty="0"/>
              <a:t>odst. 9, §16 školského zákona v aktuálním znění</a:t>
            </a:r>
          </a:p>
        </p:txBody>
      </p:sp>
      <p:sp>
        <p:nvSpPr>
          <p:cNvPr id="3" name="Zástupný symbol pro obsah 2"/>
          <p:cNvSpPr>
            <a:spLocks noGrp="1"/>
          </p:cNvSpPr>
          <p:nvPr>
            <p:ph idx="1"/>
          </p:nvPr>
        </p:nvSpPr>
        <p:spPr>
          <a:xfrm>
            <a:off x="425003" y="1481070"/>
            <a:ext cx="11217498" cy="5100034"/>
          </a:xfrm>
        </p:spPr>
        <p:txBody>
          <a:bodyPr>
            <a:normAutofit fontScale="92500" lnSpcReduction="20000"/>
          </a:bodyPr>
          <a:lstStyle/>
          <a:p>
            <a:r>
              <a:rPr lang="cs-CZ" dirty="0"/>
              <a:t>Pro děti, žáky a studenty s MP, TP, ZP nebo SP, závažnými vadami řeči, závažnými vývojovými poruchami učení, závažnými vývojovými poruchami chování, souběžným postižením více vadami nebo autismem lze zřizovat školy nebo ve školách třídy, oddělení a studijní skupiny. </a:t>
            </a:r>
          </a:p>
          <a:p>
            <a:r>
              <a:rPr lang="cs-CZ" b="1" u="sng" dirty="0"/>
              <a:t>Zařadit</a:t>
            </a:r>
            <a:r>
              <a:rPr lang="cs-CZ" dirty="0"/>
              <a:t> do takové třídy, studijní skupiny nebo oddělení nebo </a:t>
            </a:r>
            <a:r>
              <a:rPr lang="cs-CZ" b="1" u="sng" dirty="0"/>
              <a:t>přijmout do takové školy lze pouze</a:t>
            </a:r>
            <a:r>
              <a:rPr lang="cs-CZ" dirty="0"/>
              <a:t> dítě, žáka nebo studenta uvedené ve větě první, </a:t>
            </a:r>
            <a:r>
              <a:rPr lang="cs-CZ" b="1" u="sng" dirty="0"/>
              <a:t>shledá-li školské poradenské zařízení</a:t>
            </a:r>
            <a:r>
              <a:rPr lang="cs-CZ" dirty="0"/>
              <a:t>, že vzhledem k povaze speciálních vzdělávacích potřeb dítěte, žáka nebo studenta nebo k průběhu a výsledkům dosavadního poskytování podpůrných opatření by </a:t>
            </a:r>
            <a:r>
              <a:rPr lang="cs-CZ" b="1" u="sng" dirty="0"/>
              <a:t>samotná podpůrná </a:t>
            </a:r>
            <a:r>
              <a:rPr lang="cs-CZ" dirty="0"/>
              <a:t>opatření podle odstavce 2 </a:t>
            </a:r>
            <a:r>
              <a:rPr lang="cs-CZ" b="1" u="sng" dirty="0"/>
              <a:t>nepostačovala</a:t>
            </a:r>
            <a:r>
              <a:rPr lang="cs-CZ" dirty="0"/>
              <a:t> k naplňování jeho vzdělávacích možností a k uplatnění jeho práva na vzdělávání. </a:t>
            </a:r>
          </a:p>
          <a:p>
            <a:r>
              <a:rPr lang="cs-CZ" dirty="0"/>
              <a:t>Podmínkou pro zařazení je písemná žádost zletilého žáka nebo studenta nebo zákonného zástupce dítěte nebo žáka, </a:t>
            </a:r>
            <a:r>
              <a:rPr lang="cs-CZ" b="1" dirty="0">
                <a:solidFill>
                  <a:srgbClr val="FF0000"/>
                </a:solidFill>
              </a:rPr>
              <a:t>doporučení školského poradenského zařízení</a:t>
            </a:r>
            <a:r>
              <a:rPr lang="cs-CZ" dirty="0"/>
              <a:t> a soulad tohoto postupu se zájmem dítěte, žáka nebo studenta.</a:t>
            </a:r>
          </a:p>
          <a:p>
            <a:pPr lvl="1"/>
            <a:r>
              <a:rPr lang="cs-CZ" b="1" dirty="0"/>
              <a:t>primární volbou je spádová běžná škola v místě bydliště → pokud nejde </a:t>
            </a:r>
            <a:r>
              <a:rPr lang="cs-CZ" b="1" dirty="0" err="1"/>
              <a:t>spec</a:t>
            </a:r>
            <a:r>
              <a:rPr lang="cs-CZ" b="1" dirty="0"/>
              <a:t>. třída → pokud nejde </a:t>
            </a:r>
            <a:r>
              <a:rPr lang="cs-CZ" b="1" dirty="0" err="1"/>
              <a:t>spec</a:t>
            </a:r>
            <a:r>
              <a:rPr lang="cs-CZ" b="1" dirty="0"/>
              <a:t>. škola (musí mít doporučení ze ŠPZ) – </a:t>
            </a:r>
            <a:r>
              <a:rPr lang="cs-CZ" dirty="0"/>
              <a:t>spádovost (MŠ i ZŠ – hlídáno, dodržováno)</a:t>
            </a:r>
          </a:p>
        </p:txBody>
      </p:sp>
    </p:spTree>
    <p:extLst>
      <p:ext uri="{BB962C8B-B14F-4D97-AF65-F5344CB8AC3E}">
        <p14:creationId xmlns:p14="http://schemas.microsoft.com/office/powerpoint/2010/main" val="11013699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800" dirty="0"/>
              <a:t>Dítě, žák, student se speciálními vzdělávacími potřebami (odst. 1, § 16, školského zákona v aktuálním znění</a:t>
            </a:r>
            <a:r>
              <a:rPr lang="cs-CZ" dirty="0"/>
              <a:t>)</a:t>
            </a:r>
          </a:p>
        </p:txBody>
      </p:sp>
      <p:sp>
        <p:nvSpPr>
          <p:cNvPr id="3" name="Zástupný symbol pro obsah 2"/>
          <p:cNvSpPr>
            <a:spLocks noGrp="1"/>
          </p:cNvSpPr>
          <p:nvPr>
            <p:ph idx="1"/>
          </p:nvPr>
        </p:nvSpPr>
        <p:spPr/>
        <p:txBody>
          <a:bodyPr/>
          <a:lstStyle/>
          <a:p>
            <a:endParaRPr lang="cs-CZ" dirty="0"/>
          </a:p>
          <a:p>
            <a:r>
              <a:rPr lang="cs-CZ" dirty="0"/>
              <a:t>osoba, která k naplnění svých vzdělávacích možností nebo k uplatnění nebo užívání svých práv na rovnoprávném základě s ostatními potřebuje poskytnutí podpůrných opatření</a:t>
            </a:r>
          </a:p>
          <a:p>
            <a:pPr marL="0" indent="0">
              <a:buNone/>
            </a:pPr>
            <a:endParaRPr lang="cs-CZ" dirty="0"/>
          </a:p>
        </p:txBody>
      </p:sp>
    </p:spTree>
    <p:extLst>
      <p:ext uri="{BB962C8B-B14F-4D97-AF65-F5344CB8AC3E}">
        <p14:creationId xmlns:p14="http://schemas.microsoft.com/office/powerpoint/2010/main" val="5040027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1038672"/>
          </a:xfrm>
        </p:spPr>
        <p:txBody>
          <a:bodyPr>
            <a:normAutofit/>
          </a:bodyPr>
          <a:lstStyle/>
          <a:p>
            <a:r>
              <a:rPr lang="cs-CZ" sz="3600" dirty="0"/>
              <a:t>Podpůrná opatření (odst. 1, § 16, školského zákona)</a:t>
            </a:r>
          </a:p>
        </p:txBody>
      </p:sp>
      <p:sp>
        <p:nvSpPr>
          <p:cNvPr id="3" name="Zástupný symbol pro obsah 2"/>
          <p:cNvSpPr>
            <a:spLocks noGrp="1"/>
          </p:cNvSpPr>
          <p:nvPr>
            <p:ph idx="1"/>
          </p:nvPr>
        </p:nvSpPr>
        <p:spPr>
          <a:xfrm>
            <a:off x="515155" y="1825625"/>
            <a:ext cx="10838645" cy="4351338"/>
          </a:xfrm>
        </p:spPr>
        <p:txBody>
          <a:bodyPr/>
          <a:lstStyle/>
          <a:p>
            <a:r>
              <a:rPr lang="cs-CZ" dirty="0"/>
              <a:t>nezbytné úpravy ve vzdělávání a školských službách odpovídající zdravotnímu stavu, kulturnímu prostředí nebo jiným životním podmínkám dítěte, žáka nebo studenta</a:t>
            </a:r>
          </a:p>
          <a:p>
            <a:r>
              <a:rPr lang="cs-CZ" dirty="0"/>
              <a:t>žáci se SVP mají právo na bezplatné poskytování podpůrných opatření školou a školským zařízením</a:t>
            </a:r>
          </a:p>
        </p:txBody>
      </p:sp>
    </p:spTree>
    <p:extLst>
      <p:ext uri="{BB962C8B-B14F-4D97-AF65-F5344CB8AC3E}">
        <p14:creationId xmlns:p14="http://schemas.microsoft.com/office/powerpoint/2010/main" val="13252318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806852"/>
          </a:xfrm>
        </p:spPr>
        <p:txBody>
          <a:bodyPr>
            <a:normAutofit/>
          </a:bodyPr>
          <a:lstStyle/>
          <a:p>
            <a:r>
              <a:rPr lang="cs-CZ" sz="3600" dirty="0"/>
              <a:t>Podpůrná opatření (odst. 2, § 16, školského zákona)</a:t>
            </a:r>
          </a:p>
        </p:txBody>
      </p:sp>
      <p:sp>
        <p:nvSpPr>
          <p:cNvPr id="3" name="Zástupný symbol pro obsah 2"/>
          <p:cNvSpPr>
            <a:spLocks noGrp="1"/>
          </p:cNvSpPr>
          <p:nvPr>
            <p:ph idx="1"/>
          </p:nvPr>
        </p:nvSpPr>
        <p:spPr>
          <a:xfrm>
            <a:off x="257577" y="1340768"/>
            <a:ext cx="10302919" cy="5400600"/>
          </a:xfrm>
        </p:spPr>
        <p:txBody>
          <a:bodyPr>
            <a:normAutofit fontScale="77500" lnSpcReduction="20000"/>
          </a:bodyPr>
          <a:lstStyle/>
          <a:p>
            <a:r>
              <a:rPr lang="cs-CZ" dirty="0"/>
              <a:t>poradenská pomoc školy a školského poradenského zařízení, </a:t>
            </a:r>
          </a:p>
          <a:p>
            <a:r>
              <a:rPr lang="cs-CZ" dirty="0"/>
              <a:t>úprava organizace, obsahu, hodnocení, forem a metod vzdělávání a školských služeb, předměty speciálně pedagogické péče a prodloužení délky středního nebo vyššího odborného vzdělávání až o dva roky, </a:t>
            </a:r>
          </a:p>
          <a:p>
            <a:r>
              <a:rPr lang="cs-CZ" dirty="0"/>
              <a:t>úprava podmínek přijímání ke vzdělávání a ukončování vzdělávání, </a:t>
            </a:r>
          </a:p>
          <a:p>
            <a:r>
              <a:rPr lang="cs-CZ" dirty="0"/>
              <a:t>použití kompenzačních pomůcek, speciálních učebnic a speciálních učebních pomůcek, využívání komunikačních systémů neslyšících a hluchoslepých osob, Braillova písma a podpůrných nebo náhradních komunikačních systémů, </a:t>
            </a:r>
          </a:p>
          <a:p>
            <a:r>
              <a:rPr lang="cs-CZ" dirty="0"/>
              <a:t>úprava očekávaných výstupů vzdělávání v mezích stanovených rámcovými vzdělávacími programy a akreditovanými vzdělávacími programy, </a:t>
            </a:r>
          </a:p>
          <a:p>
            <a:r>
              <a:rPr lang="cs-CZ" dirty="0"/>
              <a:t>vzdělávání podle individuálního vzdělávacího plánu, </a:t>
            </a:r>
          </a:p>
          <a:p>
            <a:r>
              <a:rPr lang="cs-CZ" dirty="0"/>
              <a:t>využití asistenta pedagoga, </a:t>
            </a:r>
          </a:p>
          <a:p>
            <a:r>
              <a:rPr lang="cs-CZ" dirty="0"/>
              <a:t>využití dalšího pedagogického pracovníka, tlumočníka českého znakového jazyka, přepisovatele pro neslyšící nebo možnosti působení osob poskytujících dítěti, žákovi nebo studentovi po dobu jeho pobytu ve škole nebo školském zařízení podporu podle zvláštních právních předpisů, nebo </a:t>
            </a:r>
          </a:p>
          <a:p>
            <a:r>
              <a:rPr lang="cs-CZ" dirty="0"/>
              <a:t>poskytování vzdělávání nebo školských služeb v prostorách stavebně nebo technicky upravených.</a:t>
            </a:r>
          </a:p>
        </p:txBody>
      </p:sp>
    </p:spTree>
    <p:extLst>
      <p:ext uri="{BB962C8B-B14F-4D97-AF65-F5344CB8AC3E}">
        <p14:creationId xmlns:p14="http://schemas.microsoft.com/office/powerpoint/2010/main" val="15664143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961399"/>
          </a:xfrm>
        </p:spPr>
        <p:txBody>
          <a:bodyPr>
            <a:normAutofit/>
          </a:bodyPr>
          <a:lstStyle/>
          <a:p>
            <a:r>
              <a:rPr lang="cs-CZ" sz="3600" dirty="0"/>
              <a:t>Podpůrná opatření (odst. 3, 4, § 16, školského zákona)</a:t>
            </a:r>
          </a:p>
        </p:txBody>
      </p:sp>
      <p:sp>
        <p:nvSpPr>
          <p:cNvPr id="3" name="Zástupný symbol pro obsah 2"/>
          <p:cNvSpPr>
            <a:spLocks noGrp="1"/>
          </p:cNvSpPr>
          <p:nvPr>
            <p:ph idx="1"/>
          </p:nvPr>
        </p:nvSpPr>
        <p:spPr>
          <a:xfrm>
            <a:off x="489397" y="1690688"/>
            <a:ext cx="10864403" cy="4435476"/>
          </a:xfrm>
        </p:spPr>
        <p:txBody>
          <a:bodyPr>
            <a:normAutofit/>
          </a:bodyPr>
          <a:lstStyle/>
          <a:p>
            <a:r>
              <a:rPr lang="cs-CZ" dirty="0"/>
              <a:t>pět stupňů podle organizační, pedagogické a finanční náročnosti („nabalující se sněhová koule“)</a:t>
            </a:r>
          </a:p>
          <a:p>
            <a:r>
              <a:rPr lang="cs-CZ" dirty="0"/>
              <a:t>PO různých druhů nebo stupňů lze kombinovat</a:t>
            </a:r>
          </a:p>
          <a:p>
            <a:r>
              <a:rPr lang="cs-CZ" dirty="0"/>
              <a:t>podpůrná opatření </a:t>
            </a:r>
            <a:r>
              <a:rPr lang="cs-CZ" b="1" dirty="0"/>
              <a:t>prvního stupně </a:t>
            </a:r>
            <a:r>
              <a:rPr lang="cs-CZ" dirty="0"/>
              <a:t>uplatňuje škola nebo školské zařízení i bez doporučení školského poradenského zařízení</a:t>
            </a:r>
          </a:p>
          <a:p>
            <a:r>
              <a:rPr lang="cs-CZ" dirty="0"/>
              <a:t>podpůrná opatření </a:t>
            </a:r>
            <a:r>
              <a:rPr lang="cs-CZ" b="1" dirty="0"/>
              <a:t>druhého až pátého stupně </a:t>
            </a:r>
            <a:r>
              <a:rPr lang="cs-CZ" dirty="0"/>
              <a:t>lze uplatnit pouze s doporučením školského poradenského zařízení + písemný souhlas zletilého žáka nebo jeho zákonného zástupce</a:t>
            </a:r>
          </a:p>
        </p:txBody>
      </p:sp>
    </p:spTree>
    <p:extLst>
      <p:ext uri="{BB962C8B-B14F-4D97-AF65-F5344CB8AC3E}">
        <p14:creationId xmlns:p14="http://schemas.microsoft.com/office/powerpoint/2010/main" val="10842510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961399"/>
          </a:xfrm>
        </p:spPr>
        <p:txBody>
          <a:bodyPr>
            <a:normAutofit fontScale="90000"/>
          </a:bodyPr>
          <a:lstStyle/>
          <a:p>
            <a:r>
              <a:rPr lang="cs-CZ" sz="3600" dirty="0"/>
              <a:t>Podpůrná opatření (odst. 1 - 5, § 2, vyhlášky č. 27/2016 Sb.)</a:t>
            </a:r>
          </a:p>
        </p:txBody>
      </p:sp>
      <p:sp>
        <p:nvSpPr>
          <p:cNvPr id="3" name="Zástupný symbol pro obsah 2"/>
          <p:cNvSpPr>
            <a:spLocks noGrp="1"/>
          </p:cNvSpPr>
          <p:nvPr>
            <p:ph idx="1"/>
          </p:nvPr>
        </p:nvSpPr>
        <p:spPr>
          <a:xfrm>
            <a:off x="566670" y="1600200"/>
            <a:ext cx="10380372" cy="4997152"/>
          </a:xfrm>
        </p:spPr>
        <p:txBody>
          <a:bodyPr>
            <a:normAutofit fontScale="92500" lnSpcReduction="10000"/>
          </a:bodyPr>
          <a:lstStyle/>
          <a:p>
            <a:r>
              <a:rPr lang="cs-CZ" dirty="0"/>
              <a:t>PO 1. stupně - minimální úprava metod, organizace a hodnocení vzdělávání a jsou poskytována žákovi, u kterého se projevuje potřeba úprav ve vzdělávání nebo školských službách a zapojení v kolektivu </a:t>
            </a:r>
          </a:p>
          <a:p>
            <a:r>
              <a:rPr lang="cs-CZ" dirty="0"/>
              <a:t>nemají normovanou finanční náročnost</a:t>
            </a:r>
          </a:p>
          <a:p>
            <a:r>
              <a:rPr lang="cs-CZ" dirty="0"/>
              <a:t>nepostačují PO 1.st. doporučení žákovi a zákonným zástupcům – vyšetření SVP ve ŠPZ</a:t>
            </a:r>
          </a:p>
          <a:p>
            <a:r>
              <a:rPr lang="cs-CZ" dirty="0"/>
              <a:t>PO se poskytují samostatně nebo v kombinacích různých druhů a stupňů v souladu se zjištěnými speciálními vzdělávacími potřebami žáka </a:t>
            </a:r>
          </a:p>
          <a:p>
            <a:r>
              <a:rPr lang="cs-CZ" dirty="0"/>
              <a:t>konkrétní druh podpůrného opatření lze poskytovat pouze v jednom stupni </a:t>
            </a:r>
          </a:p>
          <a:p>
            <a:r>
              <a:rPr lang="cs-CZ" dirty="0"/>
              <a:t>členění PO do stupňů, pravidla použití a normovaná finanční náročnost – příloha č.1 vyhlášky č. 27/2016 Sb. v aktuálním znění</a:t>
            </a:r>
          </a:p>
          <a:p>
            <a:pPr lvl="1"/>
            <a:r>
              <a:rPr lang="cs-CZ" dirty="0"/>
              <a:t>Katalogy PO (ke stažení na stránkách inkluze.upol.cz)</a:t>
            </a:r>
          </a:p>
        </p:txBody>
      </p:sp>
    </p:spTree>
    <p:extLst>
      <p:ext uri="{BB962C8B-B14F-4D97-AF65-F5344CB8AC3E}">
        <p14:creationId xmlns:p14="http://schemas.microsoft.com/office/powerpoint/2010/main" val="25952504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81200" y="274638"/>
            <a:ext cx="8229600" cy="994122"/>
          </a:xfrm>
        </p:spPr>
        <p:txBody>
          <a:bodyPr>
            <a:normAutofit/>
          </a:bodyPr>
          <a:lstStyle/>
          <a:p>
            <a:r>
              <a:rPr lang="cs-CZ" dirty="0"/>
              <a:t>Postup při poskytování 1.stupně PO</a:t>
            </a:r>
          </a:p>
        </p:txBody>
      </p:sp>
      <p:sp>
        <p:nvSpPr>
          <p:cNvPr id="3" name="Zástupný symbol pro obsah 2"/>
          <p:cNvSpPr>
            <a:spLocks noGrp="1"/>
          </p:cNvSpPr>
          <p:nvPr>
            <p:ph idx="1"/>
          </p:nvPr>
        </p:nvSpPr>
        <p:spPr>
          <a:xfrm>
            <a:off x="334851" y="1418041"/>
            <a:ext cx="11243256" cy="5184576"/>
          </a:xfrm>
        </p:spPr>
        <p:txBody>
          <a:bodyPr>
            <a:normAutofit/>
          </a:bodyPr>
          <a:lstStyle/>
          <a:p>
            <a:r>
              <a:rPr lang="cs-CZ" dirty="0"/>
              <a:t>PO 1.st. poskytována na základě rozhodnutí školy (resp. učitele)</a:t>
            </a:r>
          </a:p>
          <a:p>
            <a:r>
              <a:rPr lang="cs-CZ" dirty="0"/>
              <a:t>poskytování PO škola průběžně vyhodnocuje</a:t>
            </a:r>
          </a:p>
          <a:p>
            <a:r>
              <a:rPr lang="cs-CZ" dirty="0"/>
              <a:t>nejpozději po 3 měsících - škola vyhodnotí, zda podpůrná opatření vedou k naplnění stanovených cílů</a:t>
            </a:r>
          </a:p>
          <a:p>
            <a:r>
              <a:rPr lang="cs-CZ" dirty="0"/>
              <a:t>nedochází k naplnění - škola doporučí využití poradenské pomoci školského poradenského zařízení</a:t>
            </a:r>
          </a:p>
          <a:p>
            <a:r>
              <a:rPr lang="cs-CZ" dirty="0"/>
              <a:t>než začne škola poskytovat 2.- 5.st. PO (doba diagnostiky) poskytuje nadále 1.st. PO</a:t>
            </a:r>
          </a:p>
          <a:p>
            <a:r>
              <a:rPr lang="cs-CZ" dirty="0"/>
              <a:t>škola může zpracovat plán pedagogické podpory (PLPP)</a:t>
            </a:r>
          </a:p>
          <a:p>
            <a:pPr lvl="1"/>
            <a:r>
              <a:rPr lang="cs-CZ" dirty="0"/>
              <a:t>zejména popis obtíží a speciálních vzdělávacích potřeb žáka, podpůrná opatření prvního stupně, stanovení cílů podpory a způsobu vyhodnocování naplňování plánu</a:t>
            </a:r>
          </a:p>
        </p:txBody>
      </p:sp>
    </p:spTree>
    <p:extLst>
      <p:ext uri="{BB962C8B-B14F-4D97-AF65-F5344CB8AC3E}">
        <p14:creationId xmlns:p14="http://schemas.microsoft.com/office/powerpoint/2010/main" val="13090910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909883"/>
          </a:xfrm>
        </p:spPr>
        <p:txBody>
          <a:bodyPr/>
          <a:lstStyle/>
          <a:p>
            <a:r>
              <a:rPr lang="cs-CZ" dirty="0"/>
              <a:t>Postup před poskytování PO 2. – 5. st.</a:t>
            </a:r>
          </a:p>
        </p:txBody>
      </p:sp>
      <p:sp>
        <p:nvSpPr>
          <p:cNvPr id="3" name="Zástupný symbol pro obsah 2"/>
          <p:cNvSpPr>
            <a:spLocks noGrp="1"/>
          </p:cNvSpPr>
          <p:nvPr>
            <p:ph idx="1"/>
          </p:nvPr>
        </p:nvSpPr>
        <p:spPr>
          <a:xfrm>
            <a:off x="463639" y="1429554"/>
            <a:ext cx="10890161" cy="5267459"/>
          </a:xfrm>
        </p:spPr>
        <p:txBody>
          <a:bodyPr>
            <a:normAutofit lnSpcReduction="10000"/>
          </a:bodyPr>
          <a:lstStyle/>
          <a:p>
            <a:r>
              <a:rPr lang="cs-CZ" dirty="0"/>
              <a:t>využití služeb ŠPZ – vlastní uvážení zákonných zástupců nebo na doporučení školy či orgánu veřejné moci (soud)</a:t>
            </a:r>
          </a:p>
          <a:p>
            <a:r>
              <a:rPr lang="cs-CZ" dirty="0"/>
              <a:t>škola určí pracovníka zodpovědného za spolupráci se ŠPZ</a:t>
            </a:r>
          </a:p>
          <a:p>
            <a:r>
              <a:rPr lang="cs-CZ" dirty="0"/>
              <a:t>ŠZP posoudí SVP žáka (více viz §11, odst. 3, body a) – h) + odst. 4 a 5 vyhlášky č. 27/2016 Sb.)</a:t>
            </a:r>
          </a:p>
          <a:p>
            <a:r>
              <a:rPr lang="cs-CZ" dirty="0"/>
              <a:t>při doporučování PO ŠPZ spolupracuje se školou (materiální a personální vybavení školy) a bere v potaz i vyjádření žáka a zákonných zástupců</a:t>
            </a:r>
          </a:p>
          <a:p>
            <a:r>
              <a:rPr lang="cs-CZ" dirty="0"/>
              <a:t>ŠPZ – vypracuje </a:t>
            </a:r>
            <a:r>
              <a:rPr lang="cs-CZ" b="1" dirty="0"/>
              <a:t>zprávu</a:t>
            </a:r>
            <a:r>
              <a:rPr lang="cs-CZ" dirty="0"/>
              <a:t> a </a:t>
            </a:r>
            <a:r>
              <a:rPr lang="cs-CZ" b="1" dirty="0"/>
              <a:t>doporučení</a:t>
            </a:r>
            <a:r>
              <a:rPr lang="cs-CZ" dirty="0"/>
              <a:t> za účelem stanovení PO (více §14 a §15 vyhlášky č. 27/2016 Sb. + přílohy č. 4 a č. 5 této vyhlášky)</a:t>
            </a:r>
          </a:p>
          <a:p>
            <a:r>
              <a:rPr lang="cs-CZ" dirty="0"/>
              <a:t>možnost revize</a:t>
            </a:r>
          </a:p>
          <a:p>
            <a:r>
              <a:rPr lang="cs-CZ" dirty="0"/>
              <a:t>doba po kterou je nezbytné PO poskytovat – ne více jak 2 roky (výjimečně více, max. 4 roky)</a:t>
            </a:r>
          </a:p>
          <a:p>
            <a:pPr marL="0" indent="0">
              <a:buNone/>
            </a:pPr>
            <a:endParaRPr lang="cs-CZ" dirty="0"/>
          </a:p>
        </p:txBody>
      </p:sp>
    </p:spTree>
    <p:extLst>
      <p:ext uri="{BB962C8B-B14F-4D97-AF65-F5344CB8AC3E}">
        <p14:creationId xmlns:p14="http://schemas.microsoft.com/office/powerpoint/2010/main" val="4217977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871247"/>
          </a:xfrm>
        </p:spPr>
        <p:txBody>
          <a:bodyPr/>
          <a:lstStyle/>
          <a:p>
            <a:r>
              <a:rPr lang="cs-CZ" dirty="0"/>
              <a:t>Postup při poskytování PO 2. – 5. st.</a:t>
            </a:r>
          </a:p>
        </p:txBody>
      </p:sp>
      <p:sp>
        <p:nvSpPr>
          <p:cNvPr id="3" name="Zástupný symbol pro obsah 2"/>
          <p:cNvSpPr>
            <a:spLocks noGrp="1"/>
          </p:cNvSpPr>
          <p:nvPr>
            <p:ph idx="1"/>
          </p:nvPr>
        </p:nvSpPr>
        <p:spPr>
          <a:xfrm>
            <a:off x="528034" y="1506828"/>
            <a:ext cx="10825766" cy="4971245"/>
          </a:xfrm>
        </p:spPr>
        <p:txBody>
          <a:bodyPr>
            <a:normAutofit fontScale="92500" lnSpcReduction="10000"/>
          </a:bodyPr>
          <a:lstStyle/>
          <a:p>
            <a:r>
              <a:rPr lang="cs-CZ" dirty="0"/>
              <a:t>škola začne poskytovat PO ihned po obdržení doporučení ze ŠPZ a informovaného souhlasu zákonných zástupců (zletilého žáka)</a:t>
            </a:r>
          </a:p>
          <a:p>
            <a:r>
              <a:rPr lang="cs-CZ" dirty="0"/>
              <a:t>průběžné vyhodnocování naplňování PO</a:t>
            </a:r>
          </a:p>
          <a:p>
            <a:r>
              <a:rPr lang="cs-CZ" dirty="0"/>
              <a:t>ŠPZ vyhodnocuje PO</a:t>
            </a:r>
          </a:p>
          <a:p>
            <a:r>
              <a:rPr lang="cs-CZ" dirty="0"/>
              <a:t>ve lhůtě přiměřené povaze speciálních vzdělávacích potřeb a době platnosti doporučení</a:t>
            </a:r>
          </a:p>
          <a:p>
            <a:pPr lvl="1"/>
            <a:r>
              <a:rPr lang="cs-CZ" dirty="0"/>
              <a:t>nejpozději ve lhůtě 1 roku - využití AP, dalšího pedagogického pracovníka, tlumočníka českého znakového jazyka, přepisovatele pro neslyšící nebo možnosti působení osob poskytujících žákovi po dobu jeho pobytu ve škole podporu podle jiných právních předpisů</a:t>
            </a:r>
          </a:p>
          <a:p>
            <a:pPr lvl="1"/>
            <a:r>
              <a:rPr lang="cs-CZ" dirty="0"/>
              <a:t>ŠPZ se školou - jednou ročně vyhodnocují plnění IVP</a:t>
            </a:r>
          </a:p>
          <a:p>
            <a:pPr lvl="1"/>
            <a:r>
              <a:rPr lang="cs-CZ" dirty="0"/>
              <a:t>škola doporučí zákonným zástupcům (zletilému žákovi) využití služeb ŠPZ (</a:t>
            </a:r>
            <a:r>
              <a:rPr lang="cs-CZ" dirty="0" err="1"/>
              <a:t>rediagnostika</a:t>
            </a:r>
            <a:r>
              <a:rPr lang="cs-CZ" dirty="0"/>
              <a:t>), pokud nejsou stávající PO dostačující, i pokud již nejsou potřeba</a:t>
            </a:r>
          </a:p>
          <a:p>
            <a:pPr lvl="2"/>
            <a:r>
              <a:rPr lang="cs-CZ" dirty="0"/>
              <a:t>ŠPZ – nové doporučení</a:t>
            </a:r>
          </a:p>
        </p:txBody>
      </p:sp>
    </p:spTree>
    <p:extLst>
      <p:ext uri="{BB962C8B-B14F-4D97-AF65-F5344CB8AC3E}">
        <p14:creationId xmlns:p14="http://schemas.microsoft.com/office/powerpoint/2010/main" val="4339986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935641"/>
          </a:xfrm>
        </p:spPr>
        <p:txBody>
          <a:bodyPr>
            <a:normAutofit/>
          </a:bodyPr>
          <a:lstStyle/>
          <a:p>
            <a:r>
              <a:rPr lang="cs-CZ" sz="3600" dirty="0"/>
              <a:t>Vzdělávání ve školách/třídách apod. podle § 16 odst. 9</a:t>
            </a:r>
          </a:p>
        </p:txBody>
      </p:sp>
      <p:sp>
        <p:nvSpPr>
          <p:cNvPr id="3" name="Zástupný symbol pro obsah 2"/>
          <p:cNvSpPr>
            <a:spLocks noGrp="1"/>
          </p:cNvSpPr>
          <p:nvPr>
            <p:ph idx="1"/>
          </p:nvPr>
        </p:nvSpPr>
        <p:spPr>
          <a:xfrm>
            <a:off x="838200" y="1429555"/>
            <a:ext cx="10515600" cy="4747408"/>
          </a:xfrm>
        </p:spPr>
        <p:txBody>
          <a:bodyPr>
            <a:normAutofit fontScale="85000" lnSpcReduction="10000"/>
          </a:bodyPr>
          <a:lstStyle/>
          <a:p>
            <a:r>
              <a:rPr lang="cs-CZ" dirty="0"/>
              <a:t>v odůvodněných případech se v nich mohou vzdělávat žáci s jiným postižením či znevýhodněním než pro který jsou určeny (ne více než ¼ žáků ve třídě)</a:t>
            </a:r>
          </a:p>
          <a:p>
            <a:r>
              <a:rPr lang="cs-CZ" dirty="0"/>
              <a:t>ve škole pro mentálně postižené se nevzdělávají žáci bez mentálního postižení</a:t>
            </a:r>
          </a:p>
          <a:p>
            <a:r>
              <a:rPr lang="cs-CZ" dirty="0"/>
              <a:t>na základě </a:t>
            </a:r>
            <a:r>
              <a:rPr lang="cs-CZ" b="1" dirty="0"/>
              <a:t>písemné </a:t>
            </a:r>
            <a:r>
              <a:rPr lang="cs-CZ" dirty="0"/>
              <a:t>žádosti zletilého žáka nebo zákonného zástupce žáka a </a:t>
            </a:r>
            <a:r>
              <a:rPr lang="cs-CZ" b="1" dirty="0"/>
              <a:t>doporučení</a:t>
            </a:r>
            <a:r>
              <a:rPr lang="cs-CZ" dirty="0"/>
              <a:t> školského poradenského zařízení </a:t>
            </a:r>
          </a:p>
          <a:p>
            <a:r>
              <a:rPr lang="cs-CZ" dirty="0"/>
              <a:t>doporučení obsahuje odůvodnění, ze kterého jsou zřejmé důvody pro doporučení vzdělávání ve škole, třídě, oddělení nebo studijní skupině zřízené podle § 16 odst. 9 </a:t>
            </a:r>
          </a:p>
          <a:p>
            <a:r>
              <a:rPr lang="cs-CZ" dirty="0"/>
              <a:t>vydává se na zejména dobu do 2 let, ve výjimečných případech až 4 roky</a:t>
            </a:r>
          </a:p>
          <a:p>
            <a:r>
              <a:rPr lang="cs-CZ" dirty="0"/>
              <a:t>pro žáky s LMP – poprvé na dobu 1 roku, dále pak na 2 roky</a:t>
            </a:r>
          </a:p>
          <a:p>
            <a:r>
              <a:rPr lang="cs-CZ" dirty="0"/>
              <a:t>třída podle § 16 odst. 9 mám min. 6, max. 14 žáků; pokud doporučí ŠPZ může mít jen 4 – 6 žáků</a:t>
            </a:r>
          </a:p>
        </p:txBody>
      </p:sp>
    </p:spTree>
    <p:extLst>
      <p:ext uri="{BB962C8B-B14F-4D97-AF65-F5344CB8AC3E}">
        <p14:creationId xmlns:p14="http://schemas.microsoft.com/office/powerpoint/2010/main" val="25372339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665185"/>
          </a:xfrm>
        </p:spPr>
        <p:txBody>
          <a:bodyPr>
            <a:normAutofit fontScale="90000"/>
          </a:bodyPr>
          <a:lstStyle/>
          <a:p>
            <a:r>
              <a:rPr lang="cs-CZ" sz="4000" dirty="0"/>
              <a:t>Souhrn – před rokem 1990 (viz téma transformace SP)</a:t>
            </a:r>
          </a:p>
        </p:txBody>
      </p:sp>
      <p:sp>
        <p:nvSpPr>
          <p:cNvPr id="3" name="Zástupný symbol pro obsah 2"/>
          <p:cNvSpPr>
            <a:spLocks noGrp="1"/>
          </p:cNvSpPr>
          <p:nvPr>
            <p:ph idx="1"/>
          </p:nvPr>
        </p:nvSpPr>
        <p:spPr>
          <a:xfrm>
            <a:off x="270456" y="1184856"/>
            <a:ext cx="11436440" cy="5512158"/>
          </a:xfrm>
        </p:spPr>
        <p:txBody>
          <a:bodyPr>
            <a:normAutofit fontScale="77500" lnSpcReduction="20000"/>
          </a:bodyPr>
          <a:lstStyle/>
          <a:p>
            <a:r>
              <a:rPr lang="cs-CZ" dirty="0"/>
              <a:t>školství – státní (neexistuje soukromá sféra)</a:t>
            </a:r>
          </a:p>
          <a:p>
            <a:r>
              <a:rPr lang="cs-CZ" dirty="0"/>
              <a:t>2 striktně oddělené vzdělávací proudy</a:t>
            </a:r>
          </a:p>
          <a:p>
            <a:pPr lvl="1"/>
            <a:r>
              <a:rPr lang="cs-CZ" dirty="0"/>
              <a:t>intaktní děti X vzdělavatelné děti s postižením </a:t>
            </a:r>
          </a:p>
          <a:p>
            <a:r>
              <a:rPr lang="cs-CZ" dirty="0"/>
              <a:t>integrace neexistuje </a:t>
            </a:r>
          </a:p>
          <a:p>
            <a:pPr lvl="1"/>
            <a:r>
              <a:rPr lang="cs-CZ" dirty="0"/>
              <a:t>výjimky na základě žádosti ředitele školy na MŠMT</a:t>
            </a:r>
          </a:p>
          <a:p>
            <a:r>
              <a:rPr lang="cs-CZ" dirty="0"/>
              <a:t>nevzdělavatelné děti s postižením</a:t>
            </a:r>
          </a:p>
          <a:p>
            <a:pPr lvl="1"/>
            <a:r>
              <a:rPr lang="cs-CZ" dirty="0"/>
              <a:t>těžké mentální postižení nebo kombinovaná postižení</a:t>
            </a:r>
          </a:p>
          <a:p>
            <a:pPr lvl="1"/>
            <a:r>
              <a:rPr lang="cs-CZ" dirty="0"/>
              <a:t>převážně v ústavech sociální péče, příp. v rodinách bez podpory od státu (nejsou služby, nejsou dávky nahrazující plat pečující osobě apod.)</a:t>
            </a:r>
          </a:p>
          <a:p>
            <a:r>
              <a:rPr lang="cs-CZ" dirty="0"/>
              <a:t>školy pro mládež vyžadující zvláštní péči – speciální školy</a:t>
            </a:r>
          </a:p>
          <a:p>
            <a:pPr lvl="1"/>
            <a:r>
              <a:rPr lang="cs-CZ" dirty="0"/>
              <a:t>segregace od běžné populace</a:t>
            </a:r>
          </a:p>
          <a:p>
            <a:pPr lvl="1"/>
            <a:r>
              <a:rPr lang="cs-CZ" dirty="0"/>
              <a:t>segregace postižených od sebe navzájem</a:t>
            </a:r>
          </a:p>
          <a:p>
            <a:pPr lvl="1"/>
            <a:r>
              <a:rPr lang="cs-CZ" dirty="0"/>
              <a:t>segregace v rámci jednoho postižení (např. nedoslýchaví x neslyšící)</a:t>
            </a:r>
          </a:p>
          <a:p>
            <a:pPr lvl="1"/>
            <a:r>
              <a:rPr lang="cs-CZ" dirty="0"/>
              <a:t>internátní školy (od MŠ)</a:t>
            </a:r>
          </a:p>
          <a:p>
            <a:pPr lvl="1"/>
            <a:r>
              <a:rPr lang="cs-CZ" dirty="0"/>
              <a:t>ale i pozitiva – vzdělaní učitelé, pomůcky, materiály, učebnice</a:t>
            </a:r>
          </a:p>
          <a:p>
            <a:pPr lvl="1"/>
            <a:r>
              <a:rPr lang="cs-CZ" dirty="0"/>
              <a:t>LMP – zvláštní školy (zařazovány i děti bez MP), SMP – pomocné školy</a:t>
            </a:r>
          </a:p>
          <a:p>
            <a:r>
              <a:rPr lang="cs-CZ" dirty="0"/>
              <a:t>Ústavy sociální péče</a:t>
            </a:r>
          </a:p>
          <a:p>
            <a:pPr lvl="1"/>
            <a:r>
              <a:rPr lang="cs-CZ" dirty="0"/>
              <a:t>situace je mnohem horší než ve školství</a:t>
            </a:r>
          </a:p>
        </p:txBody>
      </p:sp>
    </p:spTree>
    <p:extLst>
      <p:ext uri="{BB962C8B-B14F-4D97-AF65-F5344CB8AC3E}">
        <p14:creationId xmlns:p14="http://schemas.microsoft.com/office/powerpoint/2010/main" val="5087797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6"/>
            <a:ext cx="10515600" cy="793974"/>
          </a:xfrm>
        </p:spPr>
        <p:txBody>
          <a:bodyPr/>
          <a:lstStyle/>
          <a:p>
            <a:r>
              <a:rPr lang="cs-CZ" dirty="0"/>
              <a:t>Školská poradenská zařízení</a:t>
            </a:r>
          </a:p>
        </p:txBody>
      </p:sp>
      <p:sp>
        <p:nvSpPr>
          <p:cNvPr id="3" name="Zástupný symbol pro text 2"/>
          <p:cNvSpPr>
            <a:spLocks noGrp="1"/>
          </p:cNvSpPr>
          <p:nvPr>
            <p:ph type="body" idx="1"/>
          </p:nvPr>
        </p:nvSpPr>
        <p:spPr>
          <a:xfrm>
            <a:off x="839788" y="1352283"/>
            <a:ext cx="5157787" cy="566670"/>
          </a:xfrm>
        </p:spPr>
        <p:txBody>
          <a:bodyPr/>
          <a:lstStyle/>
          <a:p>
            <a:r>
              <a:rPr lang="cs-CZ" dirty="0"/>
              <a:t>PPP			</a:t>
            </a:r>
          </a:p>
        </p:txBody>
      </p:sp>
      <p:sp>
        <p:nvSpPr>
          <p:cNvPr id="4" name="Zástupný symbol pro obsah 3"/>
          <p:cNvSpPr>
            <a:spLocks noGrp="1"/>
          </p:cNvSpPr>
          <p:nvPr>
            <p:ph sz="half" idx="2"/>
          </p:nvPr>
        </p:nvSpPr>
        <p:spPr>
          <a:xfrm>
            <a:off x="515156" y="2112136"/>
            <a:ext cx="5482420" cy="4482628"/>
          </a:xfrm>
        </p:spPr>
        <p:txBody>
          <a:bodyPr>
            <a:normAutofit fontScale="92500" lnSpcReduction="10000"/>
          </a:bodyPr>
          <a:lstStyle/>
          <a:p>
            <a:r>
              <a:rPr lang="cs-CZ" dirty="0"/>
              <a:t>pro všechny děti, žáky a studenty, kteří mají potíže při vzdělávání, cca od 3 let věku</a:t>
            </a:r>
          </a:p>
          <a:p>
            <a:r>
              <a:rPr lang="cs-CZ" dirty="0"/>
              <a:t>typické cílové skupiny – specifické vývojové poruchy učení, nadané děti, děti školsky neúspěšné, poruchy chování, oslabení kognitivního výkonu, školní nezralost</a:t>
            </a:r>
          </a:p>
          <a:p>
            <a:r>
              <a:rPr lang="cs-CZ" dirty="0"/>
              <a:t>zejména diagnostika, minimum péče/intervencí</a:t>
            </a:r>
          </a:p>
          <a:p>
            <a:r>
              <a:rPr lang="cs-CZ" dirty="0"/>
              <a:t>zřizovány samostatně – většinou v každém bývalém okrese</a:t>
            </a:r>
          </a:p>
        </p:txBody>
      </p:sp>
      <p:sp>
        <p:nvSpPr>
          <p:cNvPr id="5" name="Zástupný symbol pro text 4"/>
          <p:cNvSpPr>
            <a:spLocks noGrp="1"/>
          </p:cNvSpPr>
          <p:nvPr>
            <p:ph type="body" sz="quarter" idx="3"/>
          </p:nvPr>
        </p:nvSpPr>
        <p:spPr>
          <a:xfrm>
            <a:off x="6172200" y="1159100"/>
            <a:ext cx="5183188" cy="759853"/>
          </a:xfrm>
        </p:spPr>
        <p:txBody>
          <a:bodyPr/>
          <a:lstStyle/>
          <a:p>
            <a:r>
              <a:rPr lang="cs-CZ" dirty="0"/>
              <a:t>SPC</a:t>
            </a:r>
          </a:p>
        </p:txBody>
      </p:sp>
      <p:sp>
        <p:nvSpPr>
          <p:cNvPr id="6" name="Zástupný symbol pro obsah 5"/>
          <p:cNvSpPr>
            <a:spLocks noGrp="1"/>
          </p:cNvSpPr>
          <p:nvPr>
            <p:ph sz="quarter" idx="4"/>
          </p:nvPr>
        </p:nvSpPr>
        <p:spPr>
          <a:xfrm>
            <a:off x="6172200" y="2112136"/>
            <a:ext cx="5560454" cy="4482628"/>
          </a:xfrm>
        </p:spPr>
        <p:txBody>
          <a:bodyPr>
            <a:normAutofit lnSpcReduction="10000"/>
          </a:bodyPr>
          <a:lstStyle/>
          <a:p>
            <a:r>
              <a:rPr lang="cs-CZ" dirty="0"/>
              <a:t>pro děti, žáky a studenty s nějakým postižením</a:t>
            </a:r>
          </a:p>
          <a:p>
            <a:r>
              <a:rPr lang="cs-CZ" dirty="0"/>
              <a:t>ZP, SP, TP, MP, PAS, vady řeči, kombinovaná postižení</a:t>
            </a:r>
          </a:p>
          <a:p>
            <a:r>
              <a:rPr lang="cs-CZ" dirty="0"/>
              <a:t>2 typy klientů </a:t>
            </a:r>
          </a:p>
          <a:p>
            <a:pPr lvl="1"/>
            <a:r>
              <a:rPr lang="cs-CZ" dirty="0"/>
              <a:t>ze „speciálních“ škol – pouze diagnostika</a:t>
            </a:r>
          </a:p>
          <a:p>
            <a:pPr lvl="1"/>
            <a:r>
              <a:rPr lang="cs-CZ" dirty="0"/>
              <a:t>z běžných škol – diagnostika + podpora při vzdělávání</a:t>
            </a:r>
          </a:p>
          <a:p>
            <a:r>
              <a:rPr lang="cs-CZ" dirty="0"/>
              <a:t>zřizovány většinou při „speciální škole“</a:t>
            </a:r>
          </a:p>
          <a:p>
            <a:endParaRPr lang="cs-CZ" dirty="0"/>
          </a:p>
        </p:txBody>
      </p:sp>
    </p:spTree>
    <p:extLst>
      <p:ext uri="{BB962C8B-B14F-4D97-AF65-F5344CB8AC3E}">
        <p14:creationId xmlns:p14="http://schemas.microsoft.com/office/powerpoint/2010/main" val="11292487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Škola jako poskytovatel poradenství</a:t>
            </a:r>
          </a:p>
        </p:txBody>
      </p:sp>
      <p:sp>
        <p:nvSpPr>
          <p:cNvPr id="3" name="Zástupný symbol pro obsah 2"/>
          <p:cNvSpPr>
            <a:spLocks noGrp="1"/>
          </p:cNvSpPr>
          <p:nvPr>
            <p:ph idx="1"/>
          </p:nvPr>
        </p:nvSpPr>
        <p:spPr>
          <a:xfrm>
            <a:off x="838200" y="1506828"/>
            <a:ext cx="10515600" cy="4977099"/>
          </a:xfrm>
        </p:spPr>
        <p:txBody>
          <a:bodyPr>
            <a:normAutofit fontScale="92500"/>
          </a:bodyPr>
          <a:lstStyle/>
          <a:p>
            <a:r>
              <a:rPr lang="cs-CZ" dirty="0"/>
              <a:t>všechny ZŠ, SŠ a VOŠ – školní poradenské pracoviště</a:t>
            </a:r>
          </a:p>
          <a:p>
            <a:endParaRPr lang="cs-CZ" u="sng" dirty="0"/>
          </a:p>
          <a:p>
            <a:r>
              <a:rPr lang="cs-CZ" u="sng" dirty="0"/>
              <a:t>působí zde </a:t>
            </a:r>
            <a:r>
              <a:rPr lang="cs-CZ" dirty="0"/>
              <a:t>zpravidla </a:t>
            </a:r>
            <a:r>
              <a:rPr lang="cs-CZ" b="1" dirty="0"/>
              <a:t>výchovný poradce </a:t>
            </a:r>
            <a:r>
              <a:rPr lang="cs-CZ" dirty="0"/>
              <a:t>a </a:t>
            </a:r>
            <a:r>
              <a:rPr lang="cs-CZ" b="1" dirty="0"/>
              <a:t>školní metodik prevence</a:t>
            </a:r>
            <a:endParaRPr lang="cs-CZ" dirty="0"/>
          </a:p>
          <a:p>
            <a:r>
              <a:rPr lang="cs-CZ" dirty="0"/>
              <a:t>poskytování poradenských služeb ve škole </a:t>
            </a:r>
            <a:r>
              <a:rPr lang="cs-CZ" u="sng" dirty="0"/>
              <a:t>může být zajišťováno </a:t>
            </a:r>
            <a:r>
              <a:rPr lang="cs-CZ" dirty="0"/>
              <a:t>i </a:t>
            </a:r>
            <a:r>
              <a:rPr lang="cs-CZ" b="1" dirty="0"/>
              <a:t>školním psychologem </a:t>
            </a:r>
            <a:r>
              <a:rPr lang="cs-CZ" dirty="0"/>
              <a:t>nebo </a:t>
            </a:r>
            <a:r>
              <a:rPr lang="cs-CZ" b="1" dirty="0"/>
              <a:t>školním speciálním pedagogem</a:t>
            </a:r>
          </a:p>
          <a:p>
            <a:endParaRPr lang="cs-CZ" b="1" dirty="0"/>
          </a:p>
          <a:p>
            <a:r>
              <a:rPr lang="cs-CZ" dirty="0"/>
              <a:t>škola zpracovává a uskutečňuje program poradenských služeb ve škole 	</a:t>
            </a:r>
          </a:p>
          <a:p>
            <a:r>
              <a:rPr lang="cs-CZ" dirty="0"/>
              <a:t>preventivní program školy včetně strategie předcházení školní neúspěšnosti, šikaně a dalším projevům rizikového chování 	</a:t>
            </a:r>
          </a:p>
          <a:p>
            <a:r>
              <a:rPr lang="cs-CZ" dirty="0"/>
              <a:t>pedagogičtí pracovníci (viz výše) se podílejí na zajišťování podpůrných opatření pro žáky se speciálními vzdělávacími potřebami</a:t>
            </a:r>
          </a:p>
        </p:txBody>
      </p:sp>
    </p:spTree>
    <p:extLst>
      <p:ext uri="{BB962C8B-B14F-4D97-AF65-F5344CB8AC3E}">
        <p14:creationId xmlns:p14="http://schemas.microsoft.com/office/powerpoint/2010/main" val="11396116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7577" y="365126"/>
            <a:ext cx="11616744" cy="806852"/>
          </a:xfrm>
        </p:spPr>
        <p:txBody>
          <a:bodyPr>
            <a:normAutofit/>
          </a:bodyPr>
          <a:lstStyle/>
          <a:p>
            <a:r>
              <a:rPr lang="cs-CZ" sz="3400" dirty="0"/>
              <a:t>Individuální vzdělávací plán (IVP) – ŠZ §18, vyhláška č. 27/2016 Sb. </a:t>
            </a:r>
          </a:p>
        </p:txBody>
      </p:sp>
      <p:sp>
        <p:nvSpPr>
          <p:cNvPr id="3" name="Zástupný symbol pro obsah 2"/>
          <p:cNvSpPr>
            <a:spLocks noGrp="1"/>
          </p:cNvSpPr>
          <p:nvPr>
            <p:ph idx="1"/>
          </p:nvPr>
        </p:nvSpPr>
        <p:spPr>
          <a:xfrm>
            <a:off x="257577" y="1339404"/>
            <a:ext cx="11616744" cy="5422004"/>
          </a:xfrm>
        </p:spPr>
        <p:txBody>
          <a:bodyPr>
            <a:normAutofit fontScale="85000" lnSpcReduction="20000"/>
          </a:bodyPr>
          <a:lstStyle/>
          <a:p>
            <a:r>
              <a:rPr lang="cs-CZ" dirty="0"/>
              <a:t>ředitel školy povolí na doporučení ŠPZ a po žádosti zákonných zástupců (zletilého žáka) se SVP nebo žáka mimořádně nadaného</a:t>
            </a:r>
          </a:p>
          <a:p>
            <a:r>
              <a:rPr lang="cs-CZ" dirty="0"/>
              <a:t>SŠ a VOŠ – i z jiných závažných důvodů</a:t>
            </a:r>
          </a:p>
          <a:p>
            <a:r>
              <a:rPr lang="cs-CZ" dirty="0"/>
              <a:t>ŠPZ – </a:t>
            </a:r>
            <a:r>
              <a:rPr lang="cs-CZ" b="1" u="sng" dirty="0"/>
              <a:t>ne</a:t>
            </a:r>
            <a:r>
              <a:rPr lang="cs-CZ" b="1" dirty="0"/>
              <a:t>doporučují</a:t>
            </a:r>
            <a:r>
              <a:rPr lang="cs-CZ" dirty="0"/>
              <a:t> IVP, pokud jsou v doporučení informace o vzdělávání dostačující</a:t>
            </a:r>
          </a:p>
          <a:p>
            <a:r>
              <a:rPr lang="cs-CZ" dirty="0"/>
              <a:t>závazným dokumentem pro zajištění speciálních vzdělávacích potřeb žáka, přičemž vychází ze školního vzdělávacího programu a je součástí dokumentace žáka (příloha č. 2 vyhlášky 27/2016 Sb.)</a:t>
            </a:r>
          </a:p>
          <a:p>
            <a:r>
              <a:rPr lang="cs-CZ" dirty="0"/>
              <a:t>obsah - informace o:</a:t>
            </a:r>
          </a:p>
          <a:p>
            <a:pPr lvl="1"/>
            <a:r>
              <a:rPr lang="cs-CZ" dirty="0"/>
              <a:t>úpravách obsahu vzdělávání žáka, </a:t>
            </a:r>
          </a:p>
          <a:p>
            <a:pPr lvl="1"/>
            <a:r>
              <a:rPr lang="cs-CZ" dirty="0"/>
              <a:t>časovém a obsahovém rozvržení vzdělávání, </a:t>
            </a:r>
          </a:p>
          <a:p>
            <a:pPr lvl="1"/>
            <a:r>
              <a:rPr lang="cs-CZ" dirty="0"/>
              <a:t>úpravách metod a forem výuky a hodnocení žáka, </a:t>
            </a:r>
          </a:p>
          <a:p>
            <a:pPr lvl="1"/>
            <a:r>
              <a:rPr lang="cs-CZ" dirty="0"/>
              <a:t>případné úpravě </a:t>
            </a:r>
            <a:r>
              <a:rPr lang="cs-CZ" b="1" dirty="0"/>
              <a:t>očekávaných </a:t>
            </a:r>
            <a:r>
              <a:rPr lang="cs-CZ" dirty="0"/>
              <a:t>výstupů ze vzdělávání žáka </a:t>
            </a:r>
          </a:p>
          <a:p>
            <a:pPr lvl="1"/>
            <a:r>
              <a:rPr lang="cs-CZ" dirty="0"/>
              <a:t>jméno pedagogického pracovníka ŠPZ</a:t>
            </a:r>
          </a:p>
          <a:p>
            <a:r>
              <a:rPr lang="cs-CZ" dirty="0"/>
              <a:t>vypracování bez zbytečného odkladu, nejpozději měsíc po obdržení doporučení</a:t>
            </a:r>
          </a:p>
          <a:p>
            <a:r>
              <a:rPr lang="cs-CZ" dirty="0"/>
              <a:t>může být upravován a doplňován během celého </a:t>
            </a:r>
            <a:r>
              <a:rPr lang="cs-CZ" dirty="0" err="1"/>
              <a:t>šk</a:t>
            </a:r>
            <a:r>
              <a:rPr lang="cs-CZ" dirty="0"/>
              <a:t>. roku</a:t>
            </a:r>
          </a:p>
          <a:p>
            <a:r>
              <a:rPr lang="cs-CZ" dirty="0"/>
              <a:t>vyhodnocování naplňování IVP – škola ve spolupráci se ŠPZ jednou ročně</a:t>
            </a:r>
          </a:p>
          <a:p>
            <a:endParaRPr lang="cs-CZ" dirty="0"/>
          </a:p>
        </p:txBody>
      </p:sp>
    </p:spTree>
    <p:extLst>
      <p:ext uri="{BB962C8B-B14F-4D97-AF65-F5344CB8AC3E}">
        <p14:creationId xmlns:p14="http://schemas.microsoft.com/office/powerpoint/2010/main" val="7316283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Asistent pedagoga</a:t>
            </a:r>
          </a:p>
        </p:txBody>
      </p:sp>
      <p:sp>
        <p:nvSpPr>
          <p:cNvPr id="3" name="Zástupný symbol pro obsah 2"/>
          <p:cNvSpPr>
            <a:spLocks noGrp="1"/>
          </p:cNvSpPr>
          <p:nvPr>
            <p:ph idx="1"/>
          </p:nvPr>
        </p:nvSpPr>
        <p:spPr>
          <a:xfrm>
            <a:off x="437882" y="1558344"/>
            <a:ext cx="11037194" cy="4932608"/>
          </a:xfrm>
        </p:spPr>
        <p:txBody>
          <a:bodyPr/>
          <a:lstStyle/>
          <a:p>
            <a:r>
              <a:rPr lang="cs-CZ" dirty="0"/>
              <a:t>poskytuje podporu jinému pedagogickému pracovníkovi při vzdělávání žáka či žáků se speciálními vzdělávacími potřebami v rozsahu podpůrného opatření </a:t>
            </a:r>
          </a:p>
          <a:p>
            <a:pPr lvl="1"/>
            <a:r>
              <a:rPr lang="cs-CZ" dirty="0"/>
              <a:t>pomáhá jinému pedagogickému pracovníkovi při organizaci a realizaci vzdělávání, </a:t>
            </a:r>
          </a:p>
          <a:p>
            <a:pPr lvl="1"/>
            <a:r>
              <a:rPr lang="cs-CZ" dirty="0"/>
              <a:t>podporuje samostatnost a aktivní zapojení žáka do všech činností uskutečňovaných ve škole v rámci vzdělávání, včetně poskytování školských služeb. </a:t>
            </a:r>
          </a:p>
          <a:p>
            <a:r>
              <a:rPr lang="pl-PL" dirty="0"/>
              <a:t>asistent pedagoga pracuje podle potřeby s žáky třídy </a:t>
            </a:r>
            <a:r>
              <a:rPr lang="cs-CZ" dirty="0"/>
              <a:t>podle pokynů jiného pedagogického pracovníka a ve spolupráci s ním </a:t>
            </a:r>
          </a:p>
          <a:p>
            <a:r>
              <a:rPr lang="cs-CZ" dirty="0"/>
              <a:t>žák může mít přiznané pouze jedno PO spočívající v AP</a:t>
            </a:r>
          </a:p>
          <a:p>
            <a:endParaRPr lang="pl-PL" dirty="0"/>
          </a:p>
          <a:p>
            <a:endParaRPr lang="cs-CZ" dirty="0"/>
          </a:p>
        </p:txBody>
      </p:sp>
    </p:spTree>
    <p:extLst>
      <p:ext uri="{BB962C8B-B14F-4D97-AF65-F5344CB8AC3E}">
        <p14:creationId xmlns:p14="http://schemas.microsoft.com/office/powerpoint/2010/main" val="17449126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1025793"/>
          </a:xfrm>
        </p:spPr>
        <p:txBody>
          <a:bodyPr>
            <a:normAutofit/>
          </a:bodyPr>
          <a:lstStyle/>
          <a:p>
            <a:r>
              <a:rPr lang="cs-CZ" sz="3600" dirty="0"/>
              <a:t>AP podle § 20 odst. 1 zákona o </a:t>
            </a:r>
            <a:r>
              <a:rPr lang="cs-CZ" sz="3600" dirty="0" err="1"/>
              <a:t>ped</a:t>
            </a:r>
            <a:r>
              <a:rPr lang="cs-CZ" sz="3600" dirty="0"/>
              <a:t>. pracovnících</a:t>
            </a:r>
          </a:p>
        </p:txBody>
      </p:sp>
      <p:sp>
        <p:nvSpPr>
          <p:cNvPr id="3" name="Zástupný symbol pro obsah 2"/>
          <p:cNvSpPr>
            <a:spLocks noGrp="1"/>
          </p:cNvSpPr>
          <p:nvPr>
            <p:ph idx="1"/>
          </p:nvPr>
        </p:nvSpPr>
        <p:spPr>
          <a:xfrm>
            <a:off x="838200" y="1648496"/>
            <a:ext cx="10515600" cy="4528467"/>
          </a:xfrm>
        </p:spPr>
        <p:txBody>
          <a:bodyPr>
            <a:normAutofit lnSpcReduction="10000"/>
          </a:bodyPr>
          <a:lstStyle/>
          <a:p>
            <a:r>
              <a:rPr lang="cs-CZ" dirty="0"/>
              <a:t>vykonává zejména následující činnosti: </a:t>
            </a:r>
          </a:p>
          <a:p>
            <a:pPr lvl="1"/>
            <a:r>
              <a:rPr lang="cs-CZ" dirty="0"/>
              <a:t>přímou pedagogickou činnost při vzdělávání a výchově podle přesně stanovených postupů a pokynů učitele nebo vychovatele zaměřenou na individuální podporu žáků a práce související s touto přímou pedagogickou činností, </a:t>
            </a:r>
          </a:p>
          <a:p>
            <a:pPr lvl="1"/>
            <a:r>
              <a:rPr lang="cs-CZ" dirty="0"/>
              <a:t>podporu žáka v dosahování vzdělávacích cílů při výuce a při přípravě na výuku, žák je přitom veden k nejvyšší možné míře samostatnosti, </a:t>
            </a:r>
          </a:p>
          <a:p>
            <a:pPr lvl="1"/>
            <a:r>
              <a:rPr lang="cs-CZ" dirty="0"/>
              <a:t>výchovné práce zaměřené na vytváření základních pracovních, hygienických a jiných návyků a další činnosti spojené s nácvikem sociálních kompetencí. </a:t>
            </a:r>
          </a:p>
          <a:p>
            <a:endParaRPr lang="cs-CZ" dirty="0"/>
          </a:p>
          <a:p>
            <a:r>
              <a:rPr lang="cs-CZ" dirty="0"/>
              <a:t>tento AP může vykonávat i činnosti AP podle § 20 odst. 2 zákona o </a:t>
            </a:r>
            <a:r>
              <a:rPr lang="cs-CZ" dirty="0" err="1"/>
              <a:t>ped</a:t>
            </a:r>
            <a:r>
              <a:rPr lang="cs-CZ" dirty="0"/>
              <a:t>. pracovnících (viz další </a:t>
            </a:r>
            <a:r>
              <a:rPr lang="cs-CZ" dirty="0" err="1"/>
              <a:t>slide</a:t>
            </a:r>
            <a:r>
              <a:rPr lang="cs-CZ" dirty="0"/>
              <a:t>)</a:t>
            </a:r>
          </a:p>
          <a:p>
            <a:endParaRPr lang="cs-CZ" dirty="0"/>
          </a:p>
        </p:txBody>
      </p:sp>
    </p:spTree>
    <p:extLst>
      <p:ext uri="{BB962C8B-B14F-4D97-AF65-F5344CB8AC3E}">
        <p14:creationId xmlns:p14="http://schemas.microsoft.com/office/powerpoint/2010/main" val="8570765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a:t>AP podle § 20 odst. 2 zákona o </a:t>
            </a:r>
            <a:r>
              <a:rPr lang="cs-CZ" sz="3600" dirty="0" err="1"/>
              <a:t>ped</a:t>
            </a:r>
            <a:r>
              <a:rPr lang="cs-CZ" sz="3600" dirty="0"/>
              <a:t>. pracovnících</a:t>
            </a:r>
          </a:p>
        </p:txBody>
      </p:sp>
      <p:sp>
        <p:nvSpPr>
          <p:cNvPr id="3" name="Zástupný symbol pro obsah 2"/>
          <p:cNvSpPr>
            <a:spLocks noGrp="1"/>
          </p:cNvSpPr>
          <p:nvPr>
            <p:ph idx="1"/>
          </p:nvPr>
        </p:nvSpPr>
        <p:spPr>
          <a:xfrm>
            <a:off x="515155" y="1690688"/>
            <a:ext cx="11050073" cy="4864657"/>
          </a:xfrm>
        </p:spPr>
        <p:txBody>
          <a:bodyPr>
            <a:normAutofit lnSpcReduction="10000"/>
          </a:bodyPr>
          <a:lstStyle/>
          <a:p>
            <a:r>
              <a:rPr lang="cs-CZ" dirty="0"/>
              <a:t>zajišťuje zejména tyto činnosti: </a:t>
            </a:r>
          </a:p>
          <a:p>
            <a:pPr lvl="1"/>
            <a:r>
              <a:rPr lang="cs-CZ" dirty="0"/>
              <a:t>pomocné výchovné práce zaměřené na podporu pedagoga zvláště při práci se skupinou žáků se speciálními vzdělávacími potřebami, </a:t>
            </a:r>
          </a:p>
          <a:p>
            <a:pPr lvl="1"/>
            <a:r>
              <a:rPr lang="cs-CZ" dirty="0"/>
              <a:t>pomocné organizační činnosti při vzdělávání skupiny žáků se speciálními vzdělávacími potřebami, </a:t>
            </a:r>
          </a:p>
          <a:p>
            <a:pPr lvl="1"/>
            <a:r>
              <a:rPr lang="cs-CZ" dirty="0"/>
              <a:t>pomoc při adaptaci žáků se speciálními vzdělávacími potřebami na školní prostředí, </a:t>
            </a:r>
          </a:p>
          <a:p>
            <a:pPr lvl="1"/>
            <a:r>
              <a:rPr lang="cs-CZ" dirty="0"/>
              <a:t>pomoc při komunikaci se žáky, zákonnými zástupci žáků a komunitou, ze které žák pochází, </a:t>
            </a:r>
          </a:p>
          <a:p>
            <a:pPr lvl="1"/>
            <a:r>
              <a:rPr lang="cs-CZ" dirty="0"/>
              <a:t>nezbytnou pomoc žákům při sebeobsluze a pohybu během vyučování a při akcích pořádaných školou mimo místo, kde škola v souladu se zápisem do školského rejstříku uskutečňuje vzdělávání nebo školské služby, </a:t>
            </a:r>
          </a:p>
          <a:p>
            <a:pPr lvl="1"/>
            <a:r>
              <a:rPr lang="cs-CZ" dirty="0"/>
              <a:t>pomocné výchovné práce spojené s nácvikem sociálních kompetencí žáků se speciálními vzdělávacími potřebami. </a:t>
            </a:r>
          </a:p>
          <a:p>
            <a:endParaRPr lang="cs-CZ" dirty="0"/>
          </a:p>
        </p:txBody>
      </p:sp>
    </p:spTree>
    <p:extLst>
      <p:ext uri="{BB962C8B-B14F-4D97-AF65-F5344CB8AC3E}">
        <p14:creationId xmlns:p14="http://schemas.microsoft.com/office/powerpoint/2010/main" val="4077008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8740CBA-B62A-4B2C-9FDC-A8090BFC578C}"/>
              </a:ext>
            </a:extLst>
          </p:cNvPr>
          <p:cNvSpPr>
            <a:spLocks noGrp="1"/>
          </p:cNvSpPr>
          <p:nvPr>
            <p:ph type="title"/>
          </p:nvPr>
        </p:nvSpPr>
        <p:spPr>
          <a:xfrm>
            <a:off x="838200" y="365125"/>
            <a:ext cx="10515600" cy="5159375"/>
          </a:xfrm>
        </p:spPr>
        <p:txBody>
          <a:bodyPr/>
          <a:lstStyle/>
          <a:p>
            <a:r>
              <a:rPr lang="cs-CZ" dirty="0"/>
              <a:t>Děkuji </a:t>
            </a:r>
            <a:r>
              <a:rPr lang="cs-CZ"/>
              <a:t>za pozornost!</a:t>
            </a:r>
            <a:endParaRPr lang="cs-CZ" dirty="0"/>
          </a:p>
        </p:txBody>
      </p:sp>
    </p:spTree>
    <p:extLst>
      <p:ext uri="{BB962C8B-B14F-4D97-AF65-F5344CB8AC3E}">
        <p14:creationId xmlns:p14="http://schemas.microsoft.com/office/powerpoint/2010/main" val="20688172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832610"/>
          </a:xfrm>
        </p:spPr>
        <p:txBody>
          <a:bodyPr>
            <a:normAutofit/>
          </a:bodyPr>
          <a:lstStyle/>
          <a:p>
            <a:r>
              <a:rPr lang="cs-CZ" sz="4000" dirty="0"/>
              <a:t>(Speciální) školství – změny po roce 1990</a:t>
            </a:r>
          </a:p>
        </p:txBody>
      </p:sp>
      <p:sp>
        <p:nvSpPr>
          <p:cNvPr id="3" name="Zástupný symbol pro obsah 2"/>
          <p:cNvSpPr>
            <a:spLocks noGrp="1"/>
          </p:cNvSpPr>
          <p:nvPr>
            <p:ph idx="1"/>
          </p:nvPr>
        </p:nvSpPr>
        <p:spPr>
          <a:xfrm>
            <a:off x="399245" y="1352282"/>
            <a:ext cx="11513713" cy="5306095"/>
          </a:xfrm>
        </p:spPr>
        <p:txBody>
          <a:bodyPr>
            <a:normAutofit/>
          </a:bodyPr>
          <a:lstStyle/>
          <a:p>
            <a:r>
              <a:rPr lang="cs-CZ" dirty="0"/>
              <a:t>všichni lidé – právo na vzdělání (již nejsou nevzdělavatelní)</a:t>
            </a:r>
          </a:p>
          <a:p>
            <a:r>
              <a:rPr lang="cs-CZ" dirty="0"/>
              <a:t>objevují se soukromé speciální školy (některé se nespecializují na jedno postižení)</a:t>
            </a:r>
          </a:p>
          <a:p>
            <a:r>
              <a:rPr lang="cs-CZ" dirty="0"/>
              <a:t>objevuje se integrace (na podkladě tlaku ze strany rodičů dětí s postižením, jinak ji nikdo spíše nechce)</a:t>
            </a:r>
          </a:p>
          <a:p>
            <a:r>
              <a:rPr lang="cs-CZ" dirty="0"/>
              <a:t>objevují se SPC – speciálně pedagogická centra – podpora dětí v integraci</a:t>
            </a:r>
          </a:p>
          <a:p>
            <a:r>
              <a:rPr lang="cs-CZ" dirty="0"/>
              <a:t>snahy o nový model vzdělávání dětí se SVP – zaměřeno zejména na děti s postižením, neřešeny děti se zdravotním a sociálním znevýhodněním</a:t>
            </a:r>
          </a:p>
          <a:p>
            <a:r>
              <a:rPr lang="cs-CZ" dirty="0"/>
              <a:t>přijata řada dokumentů, ale praktická podpora škol a učitelů pro práci s žáky se SVP se zvyšovala velmi pozvolna</a:t>
            </a:r>
          </a:p>
          <a:p>
            <a:pPr marL="0" indent="0">
              <a:buNone/>
            </a:pPr>
            <a:endParaRPr lang="cs-CZ" dirty="0"/>
          </a:p>
        </p:txBody>
      </p:sp>
    </p:spTree>
    <p:extLst>
      <p:ext uri="{BB962C8B-B14F-4D97-AF65-F5344CB8AC3E}">
        <p14:creationId xmlns:p14="http://schemas.microsoft.com/office/powerpoint/2010/main" val="27761355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244699"/>
            <a:ext cx="10515600" cy="669701"/>
          </a:xfrm>
        </p:spPr>
        <p:txBody>
          <a:bodyPr>
            <a:normAutofit/>
          </a:bodyPr>
          <a:lstStyle/>
          <a:p>
            <a:r>
              <a:rPr lang="cs-CZ" sz="4000" dirty="0"/>
              <a:t>Školství – změny po roce 1990 - legislativa</a:t>
            </a:r>
          </a:p>
        </p:txBody>
      </p:sp>
      <p:sp>
        <p:nvSpPr>
          <p:cNvPr id="3" name="Zástupný symbol pro obsah 2"/>
          <p:cNvSpPr>
            <a:spLocks noGrp="1"/>
          </p:cNvSpPr>
          <p:nvPr>
            <p:ph idx="1"/>
          </p:nvPr>
        </p:nvSpPr>
        <p:spPr>
          <a:xfrm>
            <a:off x="360607" y="1210613"/>
            <a:ext cx="11629623" cy="5344733"/>
          </a:xfrm>
        </p:spPr>
        <p:txBody>
          <a:bodyPr>
            <a:normAutofit/>
          </a:bodyPr>
          <a:lstStyle/>
          <a:p>
            <a:r>
              <a:rPr lang="cs-CZ" dirty="0"/>
              <a:t>až do roku 2004 platí školský zákon z roku 1984 (č. 29/1984 Sb.) – samozřejmě několikrát novelizovaný </a:t>
            </a:r>
          </a:p>
          <a:p>
            <a:r>
              <a:rPr lang="cs-CZ" dirty="0"/>
              <a:t>vyhlášky o </a:t>
            </a:r>
            <a:r>
              <a:rPr lang="cs-CZ" dirty="0" err="1"/>
              <a:t>spec</a:t>
            </a:r>
            <a:r>
              <a:rPr lang="cs-CZ" dirty="0"/>
              <a:t>. školách (1991, 1997)</a:t>
            </a:r>
          </a:p>
          <a:p>
            <a:pPr marL="742950" lvl="2" indent="-342900"/>
            <a:r>
              <a:rPr lang="cs-CZ" dirty="0"/>
              <a:t>ustanovení o přijímání žáků do speciálních škol – přednostně ti, kteří se nemohou s ohledem na své postižení vzdělávat v běžných školách</a:t>
            </a:r>
          </a:p>
          <a:p>
            <a:r>
              <a:rPr lang="cs-CZ" dirty="0"/>
              <a:t>vyhláška o základní škole (1991)</a:t>
            </a:r>
          </a:p>
          <a:p>
            <a:pPr lvl="1"/>
            <a:r>
              <a:rPr lang="cs-CZ" dirty="0"/>
              <a:t>možnost vzdělávání žáků se ZP připouští</a:t>
            </a:r>
          </a:p>
          <a:p>
            <a:pPr lvl="2"/>
            <a:r>
              <a:rPr lang="cs-CZ" dirty="0"/>
              <a:t>speciální třídy (SP, ZP, TP a MP a vady řeči)</a:t>
            </a:r>
          </a:p>
          <a:p>
            <a:pPr lvl="2"/>
            <a:r>
              <a:rPr lang="cs-CZ" dirty="0"/>
              <a:t>specializované třídy (žáci s poruchami učení)</a:t>
            </a:r>
          </a:p>
          <a:p>
            <a:pPr lvl="1"/>
            <a:r>
              <a:rPr lang="cs-CZ" dirty="0"/>
              <a:t>„Individuální integrace“ </a:t>
            </a:r>
          </a:p>
          <a:p>
            <a:pPr lvl="2"/>
            <a:r>
              <a:rPr lang="cs-CZ" dirty="0"/>
              <a:t>žádost zákonných zástupců, </a:t>
            </a:r>
          </a:p>
          <a:p>
            <a:pPr lvl="2"/>
            <a:r>
              <a:rPr lang="cs-CZ" dirty="0"/>
              <a:t>doporučení z poradny (PPP) či centra (SPC) – smyslové, tělesné postižení a vady řeči</a:t>
            </a:r>
          </a:p>
          <a:p>
            <a:r>
              <a:rPr lang="cs-CZ" dirty="0"/>
              <a:t>až do roku 2004 vyloučena individuální integrace žáků s MP</a:t>
            </a:r>
          </a:p>
          <a:p>
            <a:pPr marL="285750" lvl="1" indent="-342900"/>
            <a:endParaRPr lang="cs-CZ" dirty="0"/>
          </a:p>
        </p:txBody>
      </p:sp>
    </p:spTree>
    <p:extLst>
      <p:ext uri="{BB962C8B-B14F-4D97-AF65-F5344CB8AC3E}">
        <p14:creationId xmlns:p14="http://schemas.microsoft.com/office/powerpoint/2010/main" val="8811073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71513" y="274638"/>
            <a:ext cx="9539287" cy="778098"/>
          </a:xfrm>
        </p:spPr>
        <p:txBody>
          <a:bodyPr/>
          <a:lstStyle/>
          <a:p>
            <a:r>
              <a:rPr lang="cs-CZ" dirty="0"/>
              <a:t>1990 – 2005 souhrn</a:t>
            </a:r>
          </a:p>
        </p:txBody>
      </p:sp>
      <p:sp>
        <p:nvSpPr>
          <p:cNvPr id="3" name="Zástupný symbol pro obsah 2"/>
          <p:cNvSpPr>
            <a:spLocks noGrp="1"/>
          </p:cNvSpPr>
          <p:nvPr>
            <p:ph idx="1"/>
          </p:nvPr>
        </p:nvSpPr>
        <p:spPr>
          <a:xfrm>
            <a:off x="457200" y="1268760"/>
            <a:ext cx="10872788" cy="5400600"/>
          </a:xfrm>
        </p:spPr>
        <p:txBody>
          <a:bodyPr/>
          <a:lstStyle/>
          <a:p>
            <a:r>
              <a:rPr lang="cs-CZ" sz="1900" dirty="0"/>
              <a:t>proklamace, ale bez praktického podpory – školy bez dostatečné metodické, personální a finanční podpory </a:t>
            </a:r>
          </a:p>
          <a:p>
            <a:r>
              <a:rPr lang="cs-CZ" sz="1900" dirty="0"/>
              <a:t>přes nedostatečnou podporu běžným školám (legislativní, organizační, personální, metodickou) se zvyšuje počet žáků se ZP (postupně i sociálním znevýhodněním) vzdělávaných v hlavním vzdělávacím proudu</a:t>
            </a:r>
          </a:p>
          <a:p>
            <a:endParaRPr lang="cs-CZ" dirty="0"/>
          </a:p>
        </p:txBody>
      </p:sp>
      <p:graphicFrame>
        <p:nvGraphicFramePr>
          <p:cNvPr id="5" name="Tabulka 4"/>
          <p:cNvGraphicFramePr>
            <a:graphicFrameLocks noGrp="1"/>
          </p:cNvGraphicFramePr>
          <p:nvPr>
            <p:extLst>
              <p:ext uri="{D42A27DB-BD31-4B8C-83A1-F6EECF244321}">
                <p14:modId xmlns:p14="http://schemas.microsoft.com/office/powerpoint/2010/main" val="4113230051"/>
              </p:ext>
            </p:extLst>
          </p:nvPr>
        </p:nvGraphicFramePr>
        <p:xfrm>
          <a:off x="1393180" y="2755205"/>
          <a:ext cx="7920880" cy="3172674"/>
        </p:xfrm>
        <a:graphic>
          <a:graphicData uri="http://schemas.openxmlformats.org/drawingml/2006/table">
            <a:tbl>
              <a:tblPr firstRow="1" firstCol="1" bandRow="1"/>
              <a:tblGrid>
                <a:gridCol w="3871876">
                  <a:extLst>
                    <a:ext uri="{9D8B030D-6E8A-4147-A177-3AD203B41FA5}">
                      <a16:colId xmlns:a16="http://schemas.microsoft.com/office/drawing/2014/main" val="20000"/>
                    </a:ext>
                  </a:extLst>
                </a:gridCol>
                <a:gridCol w="2315559">
                  <a:extLst>
                    <a:ext uri="{9D8B030D-6E8A-4147-A177-3AD203B41FA5}">
                      <a16:colId xmlns:a16="http://schemas.microsoft.com/office/drawing/2014/main" val="20001"/>
                    </a:ext>
                  </a:extLst>
                </a:gridCol>
                <a:gridCol w="1733445">
                  <a:extLst>
                    <a:ext uri="{9D8B030D-6E8A-4147-A177-3AD203B41FA5}">
                      <a16:colId xmlns:a16="http://schemas.microsoft.com/office/drawing/2014/main" val="20002"/>
                    </a:ext>
                  </a:extLst>
                </a:gridCol>
              </a:tblGrid>
              <a:tr h="320035">
                <a:tc>
                  <a:txBody>
                    <a:bodyPr/>
                    <a:lstStyle/>
                    <a:p>
                      <a:pPr>
                        <a:lnSpc>
                          <a:spcPct val="115000"/>
                        </a:lnSpc>
                        <a:spcAft>
                          <a:spcPts val="0"/>
                        </a:spcAft>
                      </a:pPr>
                      <a:r>
                        <a:rPr lang="cs-CZ" sz="1800" b="1" dirty="0">
                          <a:effectLst/>
                          <a:latin typeface="Calibri"/>
                          <a:ea typeface="Calibri"/>
                          <a:cs typeface="Times New Roman"/>
                        </a:rPr>
                        <a:t>Druh ZP/ počet individuálně integrovaných žáků</a:t>
                      </a:r>
                      <a:endParaRPr lang="cs-CZ" sz="1800" dirty="0">
                        <a:effectLst/>
                        <a:latin typeface="Calibri"/>
                        <a:ea typeface="Calibri"/>
                        <a:cs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D9D9"/>
                    </a:solidFill>
                  </a:tcPr>
                </a:tc>
                <a:tc>
                  <a:txBody>
                    <a:bodyPr/>
                    <a:lstStyle/>
                    <a:p>
                      <a:pPr algn="ctr">
                        <a:lnSpc>
                          <a:spcPct val="115000"/>
                        </a:lnSpc>
                        <a:spcAft>
                          <a:spcPts val="0"/>
                        </a:spcAft>
                      </a:pPr>
                      <a:r>
                        <a:rPr lang="cs-CZ" sz="1800" b="1" dirty="0">
                          <a:effectLst/>
                          <a:latin typeface="Calibri"/>
                          <a:ea typeface="Calibri"/>
                          <a:cs typeface="Times New Roman"/>
                        </a:rPr>
                        <a:t>1995</a:t>
                      </a:r>
                      <a:endParaRPr lang="cs-CZ" sz="1800" dirty="0">
                        <a:effectLst/>
                        <a:latin typeface="Calibri"/>
                        <a:ea typeface="Calibri"/>
                        <a:cs typeface="Times New Roman"/>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D9D9"/>
                    </a:solidFill>
                  </a:tcPr>
                </a:tc>
                <a:tc>
                  <a:txBody>
                    <a:bodyPr/>
                    <a:lstStyle/>
                    <a:p>
                      <a:pPr algn="ctr">
                        <a:lnSpc>
                          <a:spcPct val="115000"/>
                        </a:lnSpc>
                        <a:spcAft>
                          <a:spcPts val="0"/>
                        </a:spcAft>
                      </a:pPr>
                      <a:r>
                        <a:rPr lang="cs-CZ" sz="1800" b="1">
                          <a:effectLst/>
                          <a:latin typeface="Calibri"/>
                          <a:ea typeface="Calibri"/>
                          <a:cs typeface="Times New Roman"/>
                        </a:rPr>
                        <a:t>2005</a:t>
                      </a:r>
                      <a:endParaRPr lang="cs-CZ" sz="1800">
                        <a:effectLst/>
                        <a:latin typeface="Calibri"/>
                        <a:ea typeface="Calibri"/>
                        <a:cs typeface="Times New Roman"/>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0000"/>
                  </a:ext>
                </a:extLst>
              </a:tr>
              <a:tr h="320035">
                <a:tc>
                  <a:txBody>
                    <a:bodyPr/>
                    <a:lstStyle/>
                    <a:p>
                      <a:pPr>
                        <a:lnSpc>
                          <a:spcPct val="115000"/>
                        </a:lnSpc>
                        <a:spcAft>
                          <a:spcPts val="0"/>
                        </a:spcAft>
                      </a:pPr>
                      <a:r>
                        <a:rPr lang="cs-CZ" sz="1800" dirty="0">
                          <a:effectLst/>
                          <a:latin typeface="Calibri"/>
                          <a:ea typeface="Calibri"/>
                          <a:cs typeface="Times New Roman"/>
                        </a:rPr>
                        <a:t>MP</a:t>
                      </a: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cs-CZ" sz="1800" dirty="0">
                          <a:effectLst/>
                          <a:latin typeface="Calibri"/>
                          <a:ea typeface="Calibri"/>
                          <a:cs typeface="Times New Roman"/>
                        </a:rPr>
                        <a:t>325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cs-CZ" sz="1800">
                          <a:effectLst/>
                          <a:latin typeface="Calibri"/>
                          <a:ea typeface="Calibri"/>
                          <a:cs typeface="Times New Roman"/>
                        </a:rPr>
                        <a:t>950</a:t>
                      </a: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20035">
                <a:tc>
                  <a:txBody>
                    <a:bodyPr/>
                    <a:lstStyle/>
                    <a:p>
                      <a:pPr>
                        <a:lnSpc>
                          <a:spcPct val="115000"/>
                        </a:lnSpc>
                        <a:spcAft>
                          <a:spcPts val="0"/>
                        </a:spcAft>
                      </a:pPr>
                      <a:r>
                        <a:rPr lang="cs-CZ" sz="1800" dirty="0">
                          <a:effectLst/>
                          <a:latin typeface="Calibri"/>
                          <a:ea typeface="Calibri"/>
                          <a:cs typeface="Times New Roman"/>
                        </a:rPr>
                        <a:t>TP</a:t>
                      </a: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cs-CZ" sz="1800" dirty="0">
                          <a:effectLst/>
                          <a:latin typeface="Calibri"/>
                          <a:ea typeface="Calibri"/>
                          <a:cs typeface="Times New Roman"/>
                        </a:rPr>
                        <a:t>1 385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cs-CZ" sz="1800">
                          <a:effectLst/>
                          <a:latin typeface="Calibri"/>
                          <a:ea typeface="Calibri"/>
                          <a:cs typeface="Times New Roman"/>
                        </a:rPr>
                        <a:t>1 623</a:t>
                      </a: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20035">
                <a:tc>
                  <a:txBody>
                    <a:bodyPr/>
                    <a:lstStyle/>
                    <a:p>
                      <a:pPr>
                        <a:lnSpc>
                          <a:spcPct val="115000"/>
                        </a:lnSpc>
                        <a:spcAft>
                          <a:spcPts val="0"/>
                        </a:spcAft>
                      </a:pPr>
                      <a:r>
                        <a:rPr lang="cs-CZ" sz="1800" dirty="0">
                          <a:effectLst/>
                          <a:latin typeface="Calibri"/>
                          <a:ea typeface="Calibri"/>
                          <a:cs typeface="Times New Roman"/>
                        </a:rPr>
                        <a:t>ZP</a:t>
                      </a: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cs-CZ" sz="1800" dirty="0">
                          <a:effectLst/>
                          <a:latin typeface="Calibri"/>
                          <a:ea typeface="Calibri"/>
                          <a:cs typeface="Times New Roman"/>
                        </a:rPr>
                        <a:t>660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cs-CZ" sz="1800">
                          <a:effectLst/>
                          <a:latin typeface="Calibri"/>
                          <a:ea typeface="Calibri"/>
                          <a:cs typeface="Times New Roman"/>
                        </a:rPr>
                        <a:t>581</a:t>
                      </a: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20035">
                <a:tc>
                  <a:txBody>
                    <a:bodyPr/>
                    <a:lstStyle/>
                    <a:p>
                      <a:pPr>
                        <a:lnSpc>
                          <a:spcPct val="115000"/>
                        </a:lnSpc>
                        <a:spcAft>
                          <a:spcPts val="0"/>
                        </a:spcAft>
                      </a:pPr>
                      <a:r>
                        <a:rPr lang="cs-CZ" sz="1800">
                          <a:effectLst/>
                          <a:latin typeface="Calibri"/>
                          <a:ea typeface="Calibri"/>
                          <a:cs typeface="Times New Roman"/>
                        </a:rPr>
                        <a:t>SP</a:t>
                      </a: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cs-CZ" sz="1800" dirty="0">
                          <a:effectLst/>
                          <a:latin typeface="Calibri"/>
                          <a:ea typeface="Calibri"/>
                          <a:cs typeface="Times New Roman"/>
                        </a:rPr>
                        <a:t>484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cs-CZ" sz="1800">
                          <a:effectLst/>
                          <a:latin typeface="Calibri"/>
                          <a:ea typeface="Calibri"/>
                          <a:cs typeface="Times New Roman"/>
                        </a:rPr>
                        <a:t>731</a:t>
                      </a: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20035">
                <a:tc>
                  <a:txBody>
                    <a:bodyPr/>
                    <a:lstStyle/>
                    <a:p>
                      <a:pPr>
                        <a:lnSpc>
                          <a:spcPct val="115000"/>
                        </a:lnSpc>
                        <a:spcAft>
                          <a:spcPts val="0"/>
                        </a:spcAft>
                      </a:pPr>
                      <a:r>
                        <a:rPr lang="cs-CZ" sz="1800">
                          <a:effectLst/>
                          <a:latin typeface="Calibri"/>
                          <a:ea typeface="Calibri"/>
                          <a:cs typeface="Times New Roman"/>
                        </a:rPr>
                        <a:t>PAS</a:t>
                      </a: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cs-CZ" sz="1800" dirty="0">
                          <a:effectLst/>
                          <a:latin typeface="Calibri"/>
                          <a:ea typeface="Calibri"/>
                          <a:cs typeface="Times New Roman"/>
                        </a:rPr>
                        <a:t>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cs-CZ" sz="1800" dirty="0">
                          <a:effectLst/>
                          <a:latin typeface="Calibri"/>
                          <a:ea typeface="Calibri"/>
                          <a:cs typeface="Times New Roman"/>
                        </a:rPr>
                        <a:t>197</a:t>
                      </a: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20035">
                <a:tc>
                  <a:txBody>
                    <a:bodyPr/>
                    <a:lstStyle/>
                    <a:p>
                      <a:pPr>
                        <a:lnSpc>
                          <a:spcPct val="115000"/>
                        </a:lnSpc>
                        <a:spcAft>
                          <a:spcPts val="0"/>
                        </a:spcAft>
                      </a:pPr>
                      <a:r>
                        <a:rPr lang="cs-CZ" sz="1800">
                          <a:effectLst/>
                          <a:latin typeface="Calibri"/>
                          <a:ea typeface="Calibri"/>
                          <a:cs typeface="Times New Roman"/>
                        </a:rPr>
                        <a:t>NKS</a:t>
                      </a: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cs-CZ" sz="1800" dirty="0">
                          <a:effectLst/>
                          <a:latin typeface="Calibri"/>
                          <a:ea typeface="Calibri"/>
                          <a:cs typeface="Times New Roman"/>
                        </a:rPr>
                        <a:t>1 745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cs-CZ" sz="1800" dirty="0">
                          <a:effectLst/>
                          <a:latin typeface="Calibri"/>
                          <a:ea typeface="Calibri"/>
                          <a:cs typeface="Times New Roman"/>
                        </a:rPr>
                        <a:t>1 179</a:t>
                      </a: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320035">
                <a:tc>
                  <a:txBody>
                    <a:bodyPr/>
                    <a:lstStyle/>
                    <a:p>
                      <a:pPr>
                        <a:lnSpc>
                          <a:spcPct val="115000"/>
                        </a:lnSpc>
                        <a:spcAft>
                          <a:spcPts val="0"/>
                        </a:spcAft>
                      </a:pPr>
                      <a:r>
                        <a:rPr lang="cs-CZ" sz="1800">
                          <a:effectLst/>
                          <a:latin typeface="Calibri"/>
                          <a:ea typeface="Calibri"/>
                          <a:cs typeface="Times New Roman"/>
                        </a:rPr>
                        <a:t>SVPU</a:t>
                      </a: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cs-CZ" sz="1800" dirty="0">
                          <a:effectLst/>
                          <a:latin typeface="Calibri"/>
                          <a:ea typeface="Calibri"/>
                          <a:cs typeface="Times New Roman"/>
                        </a:rPr>
                        <a:t>27 445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cs-CZ" sz="1800" dirty="0">
                          <a:effectLst/>
                          <a:latin typeface="Calibri"/>
                          <a:ea typeface="Calibri"/>
                          <a:cs typeface="Times New Roman"/>
                        </a:rPr>
                        <a:t>45 215</a:t>
                      </a: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320035">
                <a:tc>
                  <a:txBody>
                    <a:bodyPr/>
                    <a:lstStyle/>
                    <a:p>
                      <a:pPr>
                        <a:lnSpc>
                          <a:spcPct val="115000"/>
                        </a:lnSpc>
                        <a:spcAft>
                          <a:spcPts val="0"/>
                        </a:spcAft>
                      </a:pPr>
                      <a:r>
                        <a:rPr lang="cs-CZ" sz="1800" b="1" dirty="0">
                          <a:effectLst/>
                          <a:latin typeface="Calibri"/>
                          <a:ea typeface="Calibri"/>
                          <a:cs typeface="Times New Roman"/>
                        </a:rPr>
                        <a:t>CELKEM</a:t>
                      </a:r>
                      <a:endParaRPr lang="cs-CZ" sz="1800" dirty="0">
                        <a:effectLst/>
                        <a:latin typeface="Calibri"/>
                        <a:ea typeface="Calibri"/>
                        <a:cs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D9D9"/>
                    </a:solidFill>
                  </a:tcPr>
                </a:tc>
                <a:tc>
                  <a:txBody>
                    <a:bodyPr/>
                    <a:lstStyle/>
                    <a:p>
                      <a:pPr algn="r">
                        <a:lnSpc>
                          <a:spcPct val="115000"/>
                        </a:lnSpc>
                        <a:spcAft>
                          <a:spcPts val="0"/>
                        </a:spcAft>
                      </a:pPr>
                      <a:r>
                        <a:rPr lang="cs-CZ" sz="1800">
                          <a:effectLst/>
                          <a:latin typeface="Calibri"/>
                          <a:ea typeface="Calibri"/>
                          <a:cs typeface="Times New Roman"/>
                        </a:rPr>
                        <a:t>32 044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D9D9"/>
                    </a:solidFill>
                  </a:tcPr>
                </a:tc>
                <a:tc>
                  <a:txBody>
                    <a:bodyPr/>
                    <a:lstStyle/>
                    <a:p>
                      <a:pPr algn="r">
                        <a:lnSpc>
                          <a:spcPct val="115000"/>
                        </a:lnSpc>
                        <a:spcAft>
                          <a:spcPts val="0"/>
                        </a:spcAft>
                      </a:pPr>
                      <a:r>
                        <a:rPr lang="cs-CZ" sz="1800" dirty="0">
                          <a:effectLst/>
                          <a:latin typeface="Calibri"/>
                          <a:ea typeface="Calibri"/>
                          <a:cs typeface="Times New Roman"/>
                        </a:rPr>
                        <a:t>50 476</a:t>
                      </a: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24003893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1012914"/>
          </a:xfrm>
        </p:spPr>
        <p:txBody>
          <a:bodyPr>
            <a:normAutofit fontScale="90000"/>
          </a:bodyPr>
          <a:lstStyle/>
          <a:p>
            <a:r>
              <a:rPr lang="cs-CZ" sz="4000" dirty="0"/>
              <a:t>Změny po účinnosti nového školského zákona – tedy od roku 2005</a:t>
            </a:r>
          </a:p>
        </p:txBody>
      </p:sp>
      <p:sp>
        <p:nvSpPr>
          <p:cNvPr id="3" name="Zástupný symbol pro obsah 2"/>
          <p:cNvSpPr>
            <a:spLocks noGrp="1"/>
          </p:cNvSpPr>
          <p:nvPr>
            <p:ph idx="1"/>
          </p:nvPr>
        </p:nvSpPr>
        <p:spPr>
          <a:xfrm>
            <a:off x="838200" y="1493949"/>
            <a:ext cx="10515600" cy="5164428"/>
          </a:xfrm>
        </p:spPr>
        <p:txBody>
          <a:bodyPr>
            <a:normAutofit fontScale="70000" lnSpcReduction="20000"/>
          </a:bodyPr>
          <a:lstStyle/>
          <a:p>
            <a:r>
              <a:rPr lang="cs-CZ" dirty="0"/>
              <a:t>Školský zákon č. 561/2004 Sb. – jedním z cílů: odstranění nerovností a zajištění rovnosti v přístup ke vzdělání</a:t>
            </a:r>
          </a:p>
          <a:p>
            <a:r>
              <a:rPr lang="cs-CZ" dirty="0"/>
              <a:t>Prováděcí vyhlášky: 73/2005 Sb., o vzdělávání dětí, žáků a studentů se SVP, 72/2005, o poskytování poradenských služeb ve školách a školských zařízeních</a:t>
            </a:r>
          </a:p>
          <a:p>
            <a:pPr lvl="1"/>
            <a:r>
              <a:rPr lang="cs-CZ" sz="3000" dirty="0"/>
              <a:t>přejmenování škol (zákon x prováděcí vyhlášky)</a:t>
            </a:r>
          </a:p>
          <a:p>
            <a:pPr lvl="1"/>
            <a:r>
              <a:rPr lang="cs-CZ" sz="3000" dirty="0"/>
              <a:t>SVP – rámcově dáno (ZP, ZZN a SZN) – ZP a ZZN – kdo diagnostika? ŠPZ, příp. lékař</a:t>
            </a:r>
          </a:p>
          <a:p>
            <a:pPr lvl="1"/>
            <a:r>
              <a:rPr lang="cs-CZ" sz="3000" dirty="0"/>
              <a:t>právo na návštěvu běžné školy (ředitel ZŠ nesmí odmítnout žáka se zdravotním postižením, který má trvalé bydliště ve spádovém obvodu školy) + musí naplnit jeho vzdělávací potřeby (§36, odst. 7)</a:t>
            </a:r>
          </a:p>
          <a:p>
            <a:pPr lvl="1"/>
            <a:r>
              <a:rPr lang="cs-CZ" sz="3000" dirty="0"/>
              <a:t>právo na vzdělávání pomocí specifických forem a metod a na vytvoření zvláštních podmínek, které vzdělávání umožní</a:t>
            </a:r>
          </a:p>
          <a:p>
            <a:pPr lvl="1"/>
            <a:r>
              <a:rPr lang="cs-CZ" sz="3000" dirty="0"/>
              <a:t>speciální vzdělávání – formy speciálního vzdělávání </a:t>
            </a:r>
          </a:p>
          <a:p>
            <a:pPr lvl="2"/>
            <a:r>
              <a:rPr lang="cs-CZ" sz="2600" dirty="0"/>
              <a:t>individuální integrace, skupinová integrace, vzdělávání ve školách zřízených pro žáky s postižením</a:t>
            </a:r>
          </a:p>
          <a:p>
            <a:pPr lvl="1"/>
            <a:r>
              <a:rPr lang="cs-CZ" sz="3000" dirty="0"/>
              <a:t>povinná školní docházka dětí s těžšími formami mentálního postižení – není osvobození od povinné školní docházky – jiné plnění této docházky – forma individuálního vzdělávání – chybí potřebná opatření a metodické vedení</a:t>
            </a:r>
          </a:p>
          <a:p>
            <a:pPr lvl="1"/>
            <a:r>
              <a:rPr lang="cs-CZ" sz="3000" dirty="0"/>
              <a:t>asistent pedagoga – pomalý, ale pravidelný nárůst jejich počtu (2005 – 1 588, 2012 - 6 863) - ! Jejich přiznávání? Jejich metodické vedení? !</a:t>
            </a:r>
          </a:p>
          <a:p>
            <a:pPr lvl="1"/>
            <a:r>
              <a:rPr lang="cs-CZ" sz="3000" dirty="0"/>
              <a:t>podpůrná (později i vyrovnávací) opatření</a:t>
            </a:r>
          </a:p>
        </p:txBody>
      </p:sp>
    </p:spTree>
    <p:extLst>
      <p:ext uri="{BB962C8B-B14F-4D97-AF65-F5344CB8AC3E}">
        <p14:creationId xmlns:p14="http://schemas.microsoft.com/office/powerpoint/2010/main" val="14824318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665184"/>
          </a:xfrm>
        </p:spPr>
        <p:txBody>
          <a:bodyPr>
            <a:normAutofit/>
          </a:bodyPr>
          <a:lstStyle/>
          <a:p>
            <a:r>
              <a:rPr lang="cs-CZ" sz="4000" dirty="0"/>
              <a:t>Problémy poskytování podpůrných opatření</a:t>
            </a:r>
          </a:p>
        </p:txBody>
      </p:sp>
      <p:sp>
        <p:nvSpPr>
          <p:cNvPr id="3" name="Zástupný symbol pro obsah 2"/>
          <p:cNvSpPr>
            <a:spLocks noGrp="1"/>
          </p:cNvSpPr>
          <p:nvPr>
            <p:ph idx="1"/>
          </p:nvPr>
        </p:nvSpPr>
        <p:spPr>
          <a:xfrm>
            <a:off x="476518" y="1184856"/>
            <a:ext cx="11088710" cy="5396248"/>
          </a:xfrm>
        </p:spPr>
        <p:txBody>
          <a:bodyPr>
            <a:normAutofit fontScale="92500" lnSpcReduction="20000"/>
          </a:bodyPr>
          <a:lstStyle/>
          <a:p>
            <a:r>
              <a:rPr lang="cs-CZ" dirty="0"/>
              <a:t>Školní vzdělávací programy (více viz následující </a:t>
            </a:r>
            <a:r>
              <a:rPr lang="cs-CZ" dirty="0" err="1"/>
              <a:t>slide</a:t>
            </a:r>
            <a:r>
              <a:rPr lang="cs-CZ" dirty="0"/>
              <a:t>)</a:t>
            </a:r>
          </a:p>
          <a:p>
            <a:r>
              <a:rPr lang="cs-CZ" dirty="0"/>
              <a:t>Vzdělávání učitelů – stávající i noví</a:t>
            </a:r>
          </a:p>
          <a:p>
            <a:r>
              <a:rPr lang="cs-CZ" dirty="0"/>
              <a:t>Nedostatečná je podpora </a:t>
            </a:r>
            <a:r>
              <a:rPr lang="cs-CZ" dirty="0" err="1"/>
              <a:t>pedag</a:t>
            </a:r>
            <a:r>
              <a:rPr lang="cs-CZ" dirty="0"/>
              <a:t>. pracovníků formou supervize, </a:t>
            </a:r>
            <a:r>
              <a:rPr lang="cs-CZ" dirty="0" err="1"/>
              <a:t>mentoringu</a:t>
            </a:r>
            <a:r>
              <a:rPr lang="cs-CZ" dirty="0"/>
              <a:t>, prostřednictvím workshopů, on-line podpory,…</a:t>
            </a:r>
          </a:p>
          <a:p>
            <a:r>
              <a:rPr lang="cs-CZ" dirty="0"/>
              <a:t>Žáci ze „speciálních“ škol přechází do škol běžných – měli by je následovat i speciální pedagogové</a:t>
            </a:r>
          </a:p>
          <a:p>
            <a:r>
              <a:rPr lang="cs-CZ" dirty="0"/>
              <a:t>Školské poradenské služby – školská poradenská pracoviště + poradenství ve školách – nedostatečný počet, přetížené, nedodržování povinností; školní speciální pedagog + školní psycholog – nedostatek, nejsou finance, není jasná jejich pracovní náplň</a:t>
            </a:r>
          </a:p>
          <a:p>
            <a:r>
              <a:rPr lang="cs-CZ" dirty="0"/>
              <a:t>Financování vzdělávacích potřeb – tzv. navýšený normativ</a:t>
            </a:r>
          </a:p>
          <a:p>
            <a:r>
              <a:rPr lang="cs-CZ" dirty="0"/>
              <a:t>Sociální znevýhodnění</a:t>
            </a:r>
          </a:p>
          <a:p>
            <a:pPr lvl="1"/>
            <a:r>
              <a:rPr lang="cs-CZ" dirty="0"/>
              <a:t>do roku 2005 skoro neřešeno – dětí ve zvláštních školách</a:t>
            </a:r>
          </a:p>
          <a:p>
            <a:pPr lvl="1"/>
            <a:r>
              <a:rPr lang="cs-CZ" dirty="0"/>
              <a:t>po r. 2005 – problémová definice ve školském zákoně – kdo to vlastně je?</a:t>
            </a:r>
          </a:p>
          <a:p>
            <a:pPr lvl="1"/>
            <a:r>
              <a:rPr lang="cs-CZ" dirty="0"/>
              <a:t>především romské děti (Evropský soud pro lidská práva – r. 2011)</a:t>
            </a:r>
          </a:p>
        </p:txBody>
      </p:sp>
    </p:spTree>
    <p:extLst>
      <p:ext uri="{BB962C8B-B14F-4D97-AF65-F5344CB8AC3E}">
        <p14:creationId xmlns:p14="http://schemas.microsoft.com/office/powerpoint/2010/main" val="36680005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897005"/>
          </a:xfrm>
        </p:spPr>
        <p:txBody>
          <a:bodyPr/>
          <a:lstStyle/>
          <a:p>
            <a:r>
              <a:rPr lang="cs-CZ" dirty="0"/>
              <a:t>Realita ve školách</a:t>
            </a:r>
          </a:p>
        </p:txBody>
      </p:sp>
      <p:sp>
        <p:nvSpPr>
          <p:cNvPr id="3" name="Zástupný symbol pro obsah 2"/>
          <p:cNvSpPr>
            <a:spLocks noGrp="1"/>
          </p:cNvSpPr>
          <p:nvPr>
            <p:ph idx="1"/>
          </p:nvPr>
        </p:nvSpPr>
        <p:spPr>
          <a:xfrm>
            <a:off x="838200" y="1352282"/>
            <a:ext cx="10515600" cy="5087155"/>
          </a:xfrm>
        </p:spPr>
        <p:txBody>
          <a:bodyPr>
            <a:normAutofit fontScale="92500" lnSpcReduction="10000"/>
          </a:bodyPr>
          <a:lstStyle/>
          <a:p>
            <a:r>
              <a:rPr lang="cs-CZ" dirty="0"/>
              <a:t>individuální integrace – běžná záležitost; výjimka už spíše školy, kde se žák se SVP nevzdělává</a:t>
            </a:r>
          </a:p>
          <a:p>
            <a:r>
              <a:rPr lang="cs-CZ" dirty="0"/>
              <a:t>některé školy nevykazují žáky, ale určitou podporu jim dávají</a:t>
            </a:r>
          </a:p>
          <a:p>
            <a:pPr lvl="1"/>
            <a:r>
              <a:rPr lang="cs-CZ" dirty="0"/>
              <a:t>administrativa, obavy z kontrol</a:t>
            </a:r>
          </a:p>
          <a:p>
            <a:pPr lvl="1"/>
            <a:r>
              <a:rPr lang="cs-CZ" dirty="0"/>
              <a:t>vhodnost podpory? kontrola?</a:t>
            </a:r>
          </a:p>
          <a:p>
            <a:r>
              <a:rPr lang="cs-CZ" dirty="0" err="1"/>
              <a:t>kurikulární</a:t>
            </a:r>
            <a:r>
              <a:rPr lang="cs-CZ" dirty="0"/>
              <a:t> reforma</a:t>
            </a:r>
          </a:p>
          <a:p>
            <a:pPr lvl="1"/>
            <a:r>
              <a:rPr lang="cs-CZ" dirty="0"/>
              <a:t>nedostatečné metodické vedení při tvorbě ŠVP</a:t>
            </a:r>
          </a:p>
          <a:p>
            <a:pPr lvl="1"/>
            <a:r>
              <a:rPr lang="cs-CZ" dirty="0"/>
              <a:t>kapitoly zaměřené na vzdělávání žáků se SVP</a:t>
            </a:r>
          </a:p>
          <a:p>
            <a:pPr lvl="2"/>
            <a:r>
              <a:rPr lang="cs-CZ" dirty="0"/>
              <a:t>zpracovány mnohdy formálně</a:t>
            </a:r>
          </a:p>
          <a:p>
            <a:pPr lvl="2"/>
            <a:r>
              <a:rPr lang="cs-CZ" dirty="0"/>
              <a:t>nejsou adekvátním návodem ke vzdělávání  těchto žáků</a:t>
            </a:r>
          </a:p>
          <a:p>
            <a:r>
              <a:rPr lang="cs-CZ" dirty="0"/>
              <a:t>IVP</a:t>
            </a:r>
          </a:p>
          <a:p>
            <a:pPr lvl="1"/>
            <a:r>
              <a:rPr lang="cs-CZ" dirty="0"/>
              <a:t>metodická podpora ze strany ŠPZ při tvorbě – nedostatečná</a:t>
            </a:r>
          </a:p>
          <a:p>
            <a:pPr lvl="1"/>
            <a:r>
              <a:rPr lang="cs-CZ" dirty="0"/>
              <a:t>pracovníci ŠPZ – pouze výjimečně seznámeni se ŠVP školy, ze které IVP vychází</a:t>
            </a:r>
          </a:p>
          <a:p>
            <a:pPr lvl="1"/>
            <a:r>
              <a:rPr lang="cs-CZ" dirty="0"/>
              <a:t>kontrola a vyhodnocení IVP – 2x za rok za účasti všech zainteresovaných???</a:t>
            </a:r>
          </a:p>
          <a:p>
            <a:endParaRPr lang="cs-CZ" dirty="0"/>
          </a:p>
        </p:txBody>
      </p:sp>
    </p:spTree>
    <p:extLst>
      <p:ext uri="{BB962C8B-B14F-4D97-AF65-F5344CB8AC3E}">
        <p14:creationId xmlns:p14="http://schemas.microsoft.com/office/powerpoint/2010/main" val="1072441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56823" y="365125"/>
            <a:ext cx="10696977" cy="819731"/>
          </a:xfrm>
        </p:spPr>
        <p:txBody>
          <a:bodyPr>
            <a:normAutofit fontScale="90000"/>
          </a:bodyPr>
          <a:lstStyle/>
          <a:p>
            <a:r>
              <a:rPr lang="cs-CZ" dirty="0"/>
              <a:t>Novelizovaný školský zákon – novela č. 82/2015 Sb.</a:t>
            </a:r>
          </a:p>
        </p:txBody>
      </p:sp>
      <p:sp>
        <p:nvSpPr>
          <p:cNvPr id="3" name="Zástupný symbol pro obsah 2"/>
          <p:cNvSpPr>
            <a:spLocks noGrp="1"/>
          </p:cNvSpPr>
          <p:nvPr>
            <p:ph idx="1"/>
          </p:nvPr>
        </p:nvSpPr>
        <p:spPr>
          <a:xfrm>
            <a:off x="566670" y="1275008"/>
            <a:ext cx="10787130" cy="5164429"/>
          </a:xfrm>
        </p:spPr>
        <p:txBody>
          <a:bodyPr>
            <a:normAutofit fontScale="92500" lnSpcReduction="20000"/>
          </a:bodyPr>
          <a:lstStyle/>
          <a:p>
            <a:r>
              <a:rPr lang="cs-CZ" dirty="0"/>
              <a:t>§16 účinnost od 1.9.2016</a:t>
            </a:r>
          </a:p>
          <a:p>
            <a:r>
              <a:rPr lang="cs-CZ" dirty="0"/>
              <a:t>zrušena vyhláška č. 73/2005 Sb., přijata vyhláška č. 27/2016 Sb.</a:t>
            </a:r>
          </a:p>
          <a:p>
            <a:r>
              <a:rPr lang="cs-CZ" dirty="0"/>
              <a:t>2 přechodné roky – </a:t>
            </a:r>
            <a:r>
              <a:rPr lang="cs-CZ" dirty="0" err="1"/>
              <a:t>rediagnostika</a:t>
            </a:r>
            <a:r>
              <a:rPr lang="cs-CZ" dirty="0"/>
              <a:t> všech dětí, žáků a studentů se SVP podle nových pravidel</a:t>
            </a:r>
          </a:p>
          <a:p>
            <a:endParaRPr lang="cs-CZ" dirty="0"/>
          </a:p>
          <a:p>
            <a:r>
              <a:rPr lang="cs-CZ" dirty="0"/>
              <a:t>nově definován žák se SVP</a:t>
            </a:r>
          </a:p>
          <a:p>
            <a:r>
              <a:rPr lang="cs-CZ" dirty="0"/>
              <a:t>odst. 9 §16 školského zákona</a:t>
            </a:r>
          </a:p>
          <a:p>
            <a:r>
              <a:rPr lang="cs-CZ" dirty="0"/>
              <a:t>definice podpůrných opatření + členění do 5 stupňů</a:t>
            </a:r>
          </a:p>
          <a:p>
            <a:r>
              <a:rPr lang="cs-CZ" dirty="0"/>
              <a:t>asistent pedagoga</a:t>
            </a:r>
          </a:p>
          <a:p>
            <a:r>
              <a:rPr lang="cs-CZ" dirty="0"/>
              <a:t>IVP</a:t>
            </a:r>
          </a:p>
          <a:p>
            <a:r>
              <a:rPr lang="cs-CZ" dirty="0"/>
              <a:t>financování</a:t>
            </a:r>
          </a:p>
          <a:p>
            <a:r>
              <a:rPr lang="cs-CZ" dirty="0"/>
              <a:t>role ŠPZ – zpráva + doporučení PO</a:t>
            </a:r>
          </a:p>
          <a:p>
            <a:r>
              <a:rPr lang="cs-CZ" dirty="0"/>
              <a:t>školní poradenské pracoviště</a:t>
            </a:r>
          </a:p>
          <a:p>
            <a:endParaRPr lang="cs-CZ" dirty="0"/>
          </a:p>
          <a:p>
            <a:endParaRPr lang="cs-CZ" dirty="0"/>
          </a:p>
        </p:txBody>
      </p:sp>
    </p:spTree>
    <p:extLst>
      <p:ext uri="{BB962C8B-B14F-4D97-AF65-F5344CB8AC3E}">
        <p14:creationId xmlns:p14="http://schemas.microsoft.com/office/powerpoint/2010/main" val="625274917"/>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1039</TotalTime>
  <Words>2899</Words>
  <Application>Microsoft Office PowerPoint</Application>
  <PresentationFormat>Širokoúhlá obrazovka</PresentationFormat>
  <Paragraphs>243</Paragraphs>
  <Slides>26</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26</vt:i4>
      </vt:variant>
    </vt:vector>
  </HeadingPairs>
  <TitlesOfParts>
    <vt:vector size="30" baseType="lpstr">
      <vt:lpstr>Arial</vt:lpstr>
      <vt:lpstr>Calibri</vt:lpstr>
      <vt:lpstr>Calibri Light</vt:lpstr>
      <vt:lpstr>Motiv Office</vt:lpstr>
      <vt:lpstr>(Speciální) školství –  1990 - 2020</vt:lpstr>
      <vt:lpstr>Souhrn – před rokem 1990 (viz téma transformace SP)</vt:lpstr>
      <vt:lpstr>(Speciální) školství – změny po roce 1990</vt:lpstr>
      <vt:lpstr>Školství – změny po roce 1990 - legislativa</vt:lpstr>
      <vt:lpstr>1990 – 2005 souhrn</vt:lpstr>
      <vt:lpstr>Změny po účinnosti nového školského zákona – tedy od roku 2005</vt:lpstr>
      <vt:lpstr>Problémy poskytování podpůrných opatření</vt:lpstr>
      <vt:lpstr>Realita ve školách</vt:lpstr>
      <vt:lpstr>Novelizovaný školský zákon – novela č. 82/2015 Sb.</vt:lpstr>
      <vt:lpstr>odst. 9, §16 školského zákona v aktuálním znění</vt:lpstr>
      <vt:lpstr>Dítě, žák, student se speciálními vzdělávacími potřebami (odst. 1, § 16, školského zákona v aktuálním znění)</vt:lpstr>
      <vt:lpstr>Podpůrná opatření (odst. 1, § 16, školského zákona)</vt:lpstr>
      <vt:lpstr>Podpůrná opatření (odst. 2, § 16, školského zákona)</vt:lpstr>
      <vt:lpstr>Podpůrná opatření (odst. 3, 4, § 16, školského zákona)</vt:lpstr>
      <vt:lpstr>Podpůrná opatření (odst. 1 - 5, § 2, vyhlášky č. 27/2016 Sb.)</vt:lpstr>
      <vt:lpstr>Postup při poskytování 1.stupně PO</vt:lpstr>
      <vt:lpstr>Postup před poskytování PO 2. – 5. st.</vt:lpstr>
      <vt:lpstr>Postup při poskytování PO 2. – 5. st.</vt:lpstr>
      <vt:lpstr>Vzdělávání ve školách/třídách apod. podle § 16 odst. 9</vt:lpstr>
      <vt:lpstr>Školská poradenská zařízení</vt:lpstr>
      <vt:lpstr>Škola jako poskytovatel poradenství</vt:lpstr>
      <vt:lpstr>Individuální vzdělávací plán (IVP) – ŠZ §18, vyhláška č. 27/2016 Sb. </vt:lpstr>
      <vt:lpstr>Asistent pedagoga</vt:lpstr>
      <vt:lpstr>AP podle § 20 odst. 1 zákona o ped. pracovnících</vt:lpstr>
      <vt:lpstr>AP podle § 20 odst. 2 zákona o ped. pracovnících</vt:lpstr>
      <vt:lpstr>Děkuji za pozornost!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(Speciální) školství</dc:title>
  <dc:creator>uzivatel</dc:creator>
  <cp:lastModifiedBy>uzivatel</cp:lastModifiedBy>
  <cp:revision>74</cp:revision>
  <dcterms:created xsi:type="dcterms:W3CDTF">2020-04-14T18:50:00Z</dcterms:created>
  <dcterms:modified xsi:type="dcterms:W3CDTF">2020-04-26T14:58:27Z</dcterms:modified>
</cp:coreProperties>
</file>